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5143500" type="screen16x9"/>
  <p:notesSz cx="6858000" cy="9144000"/>
  <p:embeddedFontLst>
    <p:embeddedFont>
      <p:font typeface="Lato" panose="020F0502020204030203" pitchFamily="34" charset="0"/>
      <p:regular r:id="rId16"/>
      <p:bold r:id="rId17"/>
      <p:italic r:id="rId18"/>
      <p:boldItalic r:id="rId19"/>
    </p:embeddedFont>
    <p:embeddedFont>
      <p:font typeface="Raleway" pitchFamily="2" charset="77"/>
      <p:regular r:id="rId20"/>
      <p:bold r:id="rId21"/>
      <p:italic r:id="rId22"/>
      <p:boldItalic r:id="rId23"/>
    </p:embeddedFont>
    <p:embeddedFont>
      <p:font typeface="Roboto" panose="020000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51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50"/>
    <p:restoredTop sz="94658"/>
  </p:normalViewPr>
  <p:slideViewPr>
    <p:cSldViewPr snapToGrid="0">
      <p:cViewPr varScale="1">
        <p:scale>
          <a:sx n="160" d="100"/>
          <a:sy n="160" d="100"/>
        </p:scale>
        <p:origin x="2040" y="176"/>
      </p:cViewPr>
      <p:guideLst>
        <p:guide orient="horz" pos="2381"/>
        <p:guide pos="51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f88252dc4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1f88252dc4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cef1681600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cef168160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f88252dc4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1f88252dc4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f88252dc4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f88252dc4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cedafcf47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cedafcf47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cedafcf47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cedafcf47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f88252dc4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1f88252dc4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1f88252dc4_0_6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1f88252dc4_0_6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cedafcf47b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cedafcf47b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f88252dc4_0_15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1f88252dc4_0_1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f88252dc4_0_14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f88252dc4_0_1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1f88252dc4_0_1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1f88252dc4_0_1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cc8195894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cc8195894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pic>
        <p:nvPicPr>
          <p:cNvPr id="10" name="Google Shape;10;p2" descr="shutterstock_429987889_edited.jpg"/>
          <p:cNvPicPr preferRelativeResize="0"/>
          <p:nvPr/>
        </p:nvPicPr>
        <p:blipFill rotWithShape="1">
          <a:blip r:embed="rId2">
            <a:alphaModFix/>
          </a:blip>
          <a:srcRect t="21799" b="23591"/>
          <a:stretch/>
        </p:blipFill>
        <p:spPr>
          <a:xfrm>
            <a:off x="0" y="487825"/>
            <a:ext cx="9144000" cy="4655676"/>
          </a:xfrm>
          <a:prstGeom prst="rect">
            <a:avLst/>
          </a:prstGeom>
          <a:noFill/>
          <a:ln>
            <a:noFill/>
          </a:ln>
        </p:spPr>
      </p:pic>
      <p:sp>
        <p:nvSpPr>
          <p:cNvPr id="11" name="Google Shape;11;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830392" y="1191256"/>
            <a:ext cx="745763" cy="45826"/>
            <a:chOff x="4580561" y="2589004"/>
            <a:chExt cx="1064464" cy="25200"/>
          </a:xfrm>
        </p:grpSpPr>
        <p:sp>
          <p:nvSpPr>
            <p:cNvPr id="13" name="Google Shape;13;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6" name="Google Shape;16;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7" name="Google Shape;17;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p:nvPr/>
        </p:nvSpPr>
        <p:spPr>
          <a:xfrm>
            <a:off x="226550" y="78500"/>
            <a:ext cx="9981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600">
                <a:latin typeface="Raleway"/>
                <a:ea typeface="Raleway"/>
                <a:cs typeface="Raleway"/>
                <a:sym typeface="Raleway"/>
              </a:rPr>
              <a:t>Confidential</a:t>
            </a:r>
            <a:endParaRPr sz="600" b="1">
              <a:latin typeface="Raleway"/>
              <a:ea typeface="Raleway"/>
              <a:cs typeface="Raleway"/>
              <a:sym typeface="Raleway"/>
            </a:endParaRPr>
          </a:p>
        </p:txBody>
      </p:sp>
      <p:sp>
        <p:nvSpPr>
          <p:cNvPr id="19" name="Google Shape;19;p2"/>
          <p:cNvSpPr txBox="1"/>
          <p:nvPr/>
        </p:nvSpPr>
        <p:spPr>
          <a:xfrm>
            <a:off x="1296767" y="78500"/>
            <a:ext cx="2100600" cy="321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600">
                <a:latin typeface="Raleway"/>
                <a:ea typeface="Raleway"/>
                <a:cs typeface="Raleway"/>
                <a:sym typeface="Raleway"/>
              </a:rPr>
              <a:t>Customized for </a:t>
            </a:r>
            <a:r>
              <a:rPr lang="en-GB" sz="600" b="1">
                <a:latin typeface="Raleway"/>
                <a:ea typeface="Raleway"/>
                <a:cs typeface="Raleway"/>
                <a:sym typeface="Raleway"/>
              </a:rPr>
              <a:t>Lorem Ipsum LLC</a:t>
            </a:r>
            <a:endParaRPr sz="600">
              <a:latin typeface="Raleway"/>
              <a:ea typeface="Raleway"/>
              <a:cs typeface="Raleway"/>
              <a:sym typeface="Raleway"/>
            </a:endParaRPr>
          </a:p>
        </p:txBody>
      </p:sp>
      <p:sp>
        <p:nvSpPr>
          <p:cNvPr id="20" name="Google Shape;20;p2"/>
          <p:cNvSpPr txBox="1"/>
          <p:nvPr/>
        </p:nvSpPr>
        <p:spPr>
          <a:xfrm>
            <a:off x="8213935" y="78500"/>
            <a:ext cx="705900" cy="321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600">
                <a:latin typeface="Raleway"/>
                <a:ea typeface="Raleway"/>
                <a:cs typeface="Raleway"/>
                <a:sym typeface="Raleway"/>
              </a:rPr>
              <a:t>Version 1.0</a:t>
            </a:r>
            <a:endParaRPr sz="600" b="1">
              <a:latin typeface="Raleway"/>
              <a:ea typeface="Raleway"/>
              <a:cs typeface="Raleway"/>
              <a:sym typeface="Raleway"/>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_alt1">
  <p:cSld name="TITLE_1">
    <p:bg>
      <p:bgPr>
        <a:solidFill>
          <a:schemeClr val="lt2"/>
        </a:solidFill>
        <a:effectLst/>
      </p:bgPr>
    </p:bg>
    <p:spTree>
      <p:nvGrpSpPr>
        <p:cNvPr id="1" name="Shape 21"/>
        <p:cNvGrpSpPr/>
        <p:nvPr/>
      </p:nvGrpSpPr>
      <p:grpSpPr>
        <a:xfrm>
          <a:off x="0" y="0"/>
          <a:ext cx="0" cy="0"/>
          <a:chOff x="0" y="0"/>
          <a:chExt cx="0" cy="0"/>
        </a:xfrm>
      </p:grpSpPr>
      <p:pic>
        <p:nvPicPr>
          <p:cNvPr id="22" name="Google Shape;22;p3" descr="shutterstock_429987889_edited.jpg"/>
          <p:cNvPicPr preferRelativeResize="0"/>
          <p:nvPr/>
        </p:nvPicPr>
        <p:blipFill rotWithShape="1">
          <a:blip r:embed="rId2">
            <a:alphaModFix/>
          </a:blip>
          <a:srcRect t="21799" b="23591"/>
          <a:stretch/>
        </p:blipFill>
        <p:spPr>
          <a:xfrm>
            <a:off x="0" y="487825"/>
            <a:ext cx="9144000" cy="4655676"/>
          </a:xfrm>
          <a:prstGeom prst="rect">
            <a:avLst/>
          </a:prstGeom>
          <a:noFill/>
          <a:ln>
            <a:noFill/>
          </a:ln>
        </p:spPr>
      </p:pic>
      <p:sp>
        <p:nvSpPr>
          <p:cNvPr id="23" name="Google Shape;23;p3"/>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24;p3"/>
          <p:cNvGrpSpPr/>
          <p:nvPr/>
        </p:nvGrpSpPr>
        <p:grpSpPr>
          <a:xfrm>
            <a:off x="830392" y="1191256"/>
            <a:ext cx="745763" cy="45826"/>
            <a:chOff x="4580561" y="2589004"/>
            <a:chExt cx="1064464" cy="25200"/>
          </a:xfrm>
        </p:grpSpPr>
        <p:sp>
          <p:nvSpPr>
            <p:cNvPr id="25" name="Google Shape;25;p3"/>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27;p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a:endParaRPr/>
          </a:p>
        </p:txBody>
      </p:sp>
      <p:sp>
        <p:nvSpPr>
          <p:cNvPr id="28" name="Google Shape;28;p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29" name="Google Shape;29;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30" name="Google Shape;30;p3">
            <a:hlinkClick r:id="rId3" action="ppaction://hlinksldjump"/>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 name="Google Shape;31;p3">
            <a:hlinkClick r:id="rId3"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2" name="Google Shape;32;p3">
            <a:hlinkClick r:id="rId3"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3" name="Google Shape;33;p3">
            <a:hlinkClick r:id="rId3"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34"/>
        <p:cNvGrpSpPr/>
        <p:nvPr/>
      </p:nvGrpSpPr>
      <p:grpSpPr>
        <a:xfrm>
          <a:off x="0" y="0"/>
          <a:ext cx="0" cy="0"/>
          <a:chOff x="0" y="0"/>
          <a:chExt cx="0" cy="0"/>
        </a:xfrm>
      </p:grpSpPr>
      <p:grpSp>
        <p:nvGrpSpPr>
          <p:cNvPr id="35" name="Google Shape;35;p4"/>
          <p:cNvGrpSpPr/>
          <p:nvPr/>
        </p:nvGrpSpPr>
        <p:grpSpPr>
          <a:xfrm>
            <a:off x="830392" y="1191256"/>
            <a:ext cx="745763" cy="45826"/>
            <a:chOff x="4580561" y="2589004"/>
            <a:chExt cx="1064464" cy="25200"/>
          </a:xfrm>
        </p:grpSpPr>
        <p:sp>
          <p:nvSpPr>
            <p:cNvPr id="36" name="Google Shape;36;p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38;p4"/>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39" name="Google Shape;39;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40" name="Google Shape;40;p4">
            <a:hlinkClick r:id="rId2" action="ppaction://hlinksldjump"/>
          </p:cNvPr>
          <p:cNvSpPr/>
          <p:nvPr/>
        </p:nvSpPr>
        <p:spPr>
          <a:xfrm>
            <a:off x="8280450" y="0"/>
            <a:ext cx="863400" cy="45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4">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42" name="Google Shape;42;p4">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43" name="Google Shape;43;p4">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Google Shape;45;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 name="Google Shape;46;p5"/>
          <p:cNvGrpSpPr/>
          <p:nvPr/>
        </p:nvGrpSpPr>
        <p:grpSpPr>
          <a:xfrm>
            <a:off x="830392" y="1191256"/>
            <a:ext cx="745763" cy="45826"/>
            <a:chOff x="4580561" y="2589004"/>
            <a:chExt cx="1064464" cy="25200"/>
          </a:xfrm>
        </p:grpSpPr>
        <p:sp>
          <p:nvSpPr>
            <p:cNvPr id="47" name="Google Shape;47;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 name="Google Shape;49;p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0" name="Google Shape;50;p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1" name="Google Shape;51;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52" name="Google Shape;52;p5">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3" name="Google Shape;53;p5">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4" name="Google Shape;54;p5">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5" name="Google Shape;55;p5">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ody only">
  <p:cSld name="TITLE_AND_BODY_1">
    <p:spTree>
      <p:nvGrpSpPr>
        <p:cNvPr id="1" name="Shape 56"/>
        <p:cNvGrpSpPr/>
        <p:nvPr/>
      </p:nvGrpSpPr>
      <p:grpSpPr>
        <a:xfrm>
          <a:off x="0" y="0"/>
          <a:ext cx="0" cy="0"/>
          <a:chOff x="0" y="0"/>
          <a:chExt cx="0" cy="0"/>
        </a:xfrm>
      </p:grpSpPr>
      <p:sp>
        <p:nvSpPr>
          <p:cNvPr id="57" name="Google Shape;57;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59" name="Google Shape;59;p6">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0" name="Google Shape;60;p6">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1" name="Google Shape;61;p6">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2" name="Google Shape;62;p6">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63" name="Google Shape;63;p6"/>
          <p:cNvSpPr txBox="1">
            <a:spLocks noGrp="1"/>
          </p:cNvSpPr>
          <p:nvPr>
            <p:ph type="body" idx="1"/>
          </p:nvPr>
        </p:nvSpPr>
        <p:spPr>
          <a:xfrm>
            <a:off x="729450" y="1068650"/>
            <a:ext cx="7688700" cy="10344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_alt2">
  <p:cSld name="TITLE_AND_BODY_1_1">
    <p:spTree>
      <p:nvGrpSpPr>
        <p:cNvPr id="1" name="Shape 64"/>
        <p:cNvGrpSpPr/>
        <p:nvPr/>
      </p:nvGrpSpPr>
      <p:grpSpPr>
        <a:xfrm>
          <a:off x="0" y="0"/>
          <a:ext cx="0" cy="0"/>
          <a:chOff x="0" y="0"/>
          <a:chExt cx="0" cy="0"/>
        </a:xfrm>
      </p:grpSpPr>
      <p:pic>
        <p:nvPicPr>
          <p:cNvPr id="65" name="Google Shape;65;p7" descr="shutterstock_31891705.jpg"/>
          <p:cNvPicPr preferRelativeResize="0"/>
          <p:nvPr/>
        </p:nvPicPr>
        <p:blipFill rotWithShape="1">
          <a:blip r:embed="rId2">
            <a:alphaModFix/>
          </a:blip>
          <a:srcRect t="11971" b="11971"/>
          <a:stretch/>
        </p:blipFill>
        <p:spPr>
          <a:xfrm>
            <a:off x="0" y="487825"/>
            <a:ext cx="9143999" cy="4655673"/>
          </a:xfrm>
          <a:prstGeom prst="rect">
            <a:avLst/>
          </a:prstGeom>
          <a:noFill/>
          <a:ln>
            <a:noFill/>
          </a:ln>
        </p:spPr>
      </p:pic>
      <p:sp>
        <p:nvSpPr>
          <p:cNvPr id="66" name="Google Shape;66;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r" rtl="0">
              <a:spcBef>
                <a:spcPts val="0"/>
              </a:spcBef>
              <a:spcAft>
                <a:spcPts val="0"/>
              </a:spcAft>
              <a:buNone/>
            </a:pPr>
            <a:fld id="{00000000-1234-1234-1234-123412341234}" type="slidenum">
              <a:rPr lang="en-GB"/>
              <a:t>‹#›</a:t>
            </a:fld>
            <a:endParaRPr/>
          </a:p>
        </p:txBody>
      </p:sp>
      <p:sp>
        <p:nvSpPr>
          <p:cNvPr id="68" name="Google Shape;68;p7">
            <a:hlinkClick r:id="rId3"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9" name="Google Shape;69;p7">
            <a:hlinkClick r:id="rId3"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70" name="Google Shape;70;p7">
            <a:hlinkClick r:id="rId3"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71" name="Google Shape;71;p7">
            <a:hlinkClick r:id="rId3"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72" name="Google Shape;72;p7"/>
          <p:cNvSpPr txBox="1">
            <a:spLocks noGrp="1"/>
          </p:cNvSpPr>
          <p:nvPr>
            <p:ph type="title"/>
          </p:nvPr>
        </p:nvSpPr>
        <p:spPr>
          <a:xfrm>
            <a:off x="729450" y="2056375"/>
            <a:ext cx="58875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Google Shape;74;p8"/>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 name="Google Shape;75;p8"/>
          <p:cNvGrpSpPr/>
          <p:nvPr/>
        </p:nvGrpSpPr>
        <p:grpSpPr>
          <a:xfrm>
            <a:off x="830392" y="1191256"/>
            <a:ext cx="745763" cy="45826"/>
            <a:chOff x="4580561" y="2589004"/>
            <a:chExt cx="1064464" cy="25200"/>
          </a:xfrm>
        </p:grpSpPr>
        <p:sp>
          <p:nvSpPr>
            <p:cNvPr id="76" name="Google Shape;76;p8"/>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 name="Google Shape;78;p8"/>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79" name="Google Shape;79;p8"/>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80" name="Google Shape;80;p8"/>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81" name="Google Shape;81;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8">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 name="Google Shape;83;p8">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4" name="Google Shape;84;p8">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5" name="Google Shape;85;p8">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6"/>
        <p:cNvGrpSpPr/>
        <p:nvPr/>
      </p:nvGrpSpPr>
      <p:grpSpPr>
        <a:xfrm>
          <a:off x="0" y="0"/>
          <a:ext cx="0" cy="0"/>
          <a:chOff x="0" y="0"/>
          <a:chExt cx="0" cy="0"/>
        </a:xfrm>
      </p:grpSpPr>
      <p:sp>
        <p:nvSpPr>
          <p:cNvPr id="87" name="Google Shape;87;p9"/>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88;p9"/>
          <p:cNvGrpSpPr/>
          <p:nvPr/>
        </p:nvGrpSpPr>
        <p:grpSpPr>
          <a:xfrm>
            <a:off x="830392" y="1191256"/>
            <a:ext cx="745763" cy="45826"/>
            <a:chOff x="4580561" y="2589004"/>
            <a:chExt cx="1064464" cy="25200"/>
          </a:xfrm>
        </p:grpSpPr>
        <p:sp>
          <p:nvSpPr>
            <p:cNvPr id="89" name="Google Shape;89;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9"/>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92" name="Google Shape;92;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93" name="Google Shape;93;p9">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4" name="Google Shape;94;p9">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5" name="Google Shape;95;p9">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6" name="Google Shape;96;p9">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7"/>
        <p:cNvGrpSpPr/>
        <p:nvPr/>
      </p:nvGrpSpPr>
      <p:grpSpPr>
        <a:xfrm>
          <a:off x="0" y="0"/>
          <a:ext cx="0" cy="0"/>
          <a:chOff x="0" y="0"/>
          <a:chExt cx="0" cy="0"/>
        </a:xfrm>
      </p:grpSpPr>
      <p:sp>
        <p:nvSpPr>
          <p:cNvPr id="98" name="Google Shape;98;p10"/>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 name="Google Shape;99;p10"/>
          <p:cNvGrpSpPr/>
          <p:nvPr/>
        </p:nvGrpSpPr>
        <p:grpSpPr>
          <a:xfrm>
            <a:off x="830392" y="1191256"/>
            <a:ext cx="745763" cy="45826"/>
            <a:chOff x="4580561" y="2589004"/>
            <a:chExt cx="1064464" cy="25200"/>
          </a:xfrm>
        </p:grpSpPr>
        <p:sp>
          <p:nvSpPr>
            <p:cNvPr id="100" name="Google Shape;100;p10"/>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0"/>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 name="Google Shape;102;p10"/>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103" name="Google Shape;103;p10"/>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4" name="Google Shape;104;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05" name="Google Shape;105;p10">
            <a:hlinkClick r:id="rId2" action="ppaction://hlinksldjump"/>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6" name="Google Shape;106;p10">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07" name="Google Shape;107;p10">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08" name="Google Shape;108;p10">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109"/>
        <p:cNvGrpSpPr/>
        <p:nvPr/>
      </p:nvGrpSpPr>
      <p:grpSpPr>
        <a:xfrm>
          <a:off x="0" y="0"/>
          <a:ext cx="0" cy="0"/>
          <a:chOff x="0" y="0"/>
          <a:chExt cx="0" cy="0"/>
        </a:xfrm>
      </p:grpSpPr>
      <p:grpSp>
        <p:nvGrpSpPr>
          <p:cNvPr id="110" name="Google Shape;110;p11"/>
          <p:cNvGrpSpPr/>
          <p:nvPr/>
        </p:nvGrpSpPr>
        <p:grpSpPr>
          <a:xfrm>
            <a:off x="830392" y="4169130"/>
            <a:ext cx="745763" cy="45826"/>
            <a:chOff x="4580561" y="2589004"/>
            <a:chExt cx="1064464" cy="25200"/>
          </a:xfrm>
        </p:grpSpPr>
        <p:sp>
          <p:nvSpPr>
            <p:cNvPr id="111" name="Google Shape;111;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 name="Google Shape;113;p11"/>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14" name="Google Shape;114;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15" name="Google Shape;115;p11">
            <a:hlinkClick r:id="rId2" action="ppaction://hlinksldjump"/>
          </p:cNvPr>
          <p:cNvSpPr/>
          <p:nvPr/>
        </p:nvSpPr>
        <p:spPr>
          <a:xfrm>
            <a:off x="8280450" y="0"/>
            <a:ext cx="863400" cy="454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6" name="Google Shape;116;p11">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7" name="Google Shape;117;p11">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8" name="Google Shape;118;p11">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9"/>
        <p:cNvGrpSpPr/>
        <p:nvPr/>
      </p:nvGrpSpPr>
      <p:grpSpPr>
        <a:xfrm>
          <a:off x="0" y="0"/>
          <a:ext cx="0" cy="0"/>
          <a:chOff x="0" y="0"/>
          <a:chExt cx="0" cy="0"/>
        </a:xfrm>
      </p:grpSpPr>
      <p:sp>
        <p:nvSpPr>
          <p:cNvPr id="120" name="Google Shape;120;p12"/>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12"/>
          <p:cNvGrpSpPr/>
          <p:nvPr/>
        </p:nvGrpSpPr>
        <p:grpSpPr>
          <a:xfrm>
            <a:off x="830392" y="1191256"/>
            <a:ext cx="745763" cy="45826"/>
            <a:chOff x="4580561" y="2589004"/>
            <a:chExt cx="1064464" cy="25200"/>
          </a:xfrm>
        </p:grpSpPr>
        <p:sp>
          <p:nvSpPr>
            <p:cNvPr id="122" name="Google Shape;122;p1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 name="Google Shape;124;p12"/>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125" name="Google Shape;125;p12"/>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26" name="Google Shape;126;p12"/>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Google Shape;127;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28" name="Google Shape;128;p12">
            <a:hlinkClick r:id="rId2" action="ppaction://hlinksldjump"/>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9" name="Google Shape;129;p12">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0" name="Google Shape;130;p12">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1" name="Google Shape;131;p12">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2"/>
        <p:cNvGrpSpPr/>
        <p:nvPr/>
      </p:nvGrpSpPr>
      <p:grpSpPr>
        <a:xfrm>
          <a:off x="0" y="0"/>
          <a:ext cx="0" cy="0"/>
          <a:chOff x="0" y="0"/>
          <a:chExt cx="0" cy="0"/>
        </a:xfrm>
      </p:grpSpPr>
      <p:sp>
        <p:nvSpPr>
          <p:cNvPr id="133" name="Google Shape;133;p13"/>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34" name="Google Shape;134;p1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35" name="Google Shape;135;p13">
            <a:hlinkClick r:id="rId2" action="ppaction://hlinksldjump"/>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6" name="Google Shape;136;p13">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7" name="Google Shape;137;p13">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8" name="Google Shape;138;p13">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139"/>
        <p:cNvGrpSpPr/>
        <p:nvPr/>
      </p:nvGrpSpPr>
      <p:grpSpPr>
        <a:xfrm>
          <a:off x="0" y="0"/>
          <a:ext cx="0" cy="0"/>
          <a:chOff x="0" y="0"/>
          <a:chExt cx="0" cy="0"/>
        </a:xfrm>
      </p:grpSpPr>
      <p:grpSp>
        <p:nvGrpSpPr>
          <p:cNvPr id="140" name="Google Shape;140;p14"/>
          <p:cNvGrpSpPr/>
          <p:nvPr/>
        </p:nvGrpSpPr>
        <p:grpSpPr>
          <a:xfrm>
            <a:off x="830392" y="4169130"/>
            <a:ext cx="745763" cy="45826"/>
            <a:chOff x="4580561" y="2589004"/>
            <a:chExt cx="1064464" cy="25200"/>
          </a:xfrm>
        </p:grpSpPr>
        <p:sp>
          <p:nvSpPr>
            <p:cNvPr id="141" name="Google Shape;141;p1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 name="Google Shape;143;p14"/>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44" name="Google Shape;144;p14"/>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145" name="Google Shape;145;p1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46" name="Google Shape;146;p14">
            <a:hlinkClick r:id="rId2" action="ppaction://hlinksldjump"/>
          </p:cNvPr>
          <p:cNvSpPr/>
          <p:nvPr/>
        </p:nvSpPr>
        <p:spPr>
          <a:xfrm>
            <a:off x="8280450" y="0"/>
            <a:ext cx="863400" cy="45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7" name="Google Shape;147;p14">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8" name="Google Shape;148;p14">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9" name="Google Shape;149;p14">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0"/>
        <p:cNvGrpSpPr/>
        <p:nvPr/>
      </p:nvGrpSpPr>
      <p:grpSpPr>
        <a:xfrm>
          <a:off x="0" y="0"/>
          <a:ext cx="0" cy="0"/>
          <a:chOff x="0" y="0"/>
          <a:chExt cx="0" cy="0"/>
        </a:xfrm>
      </p:grpSpPr>
      <p:sp>
        <p:nvSpPr>
          <p:cNvPr id="151" name="Google Shape;151;p1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52" name="Google Shape;152;p15">
            <a:hlinkClick r:id="rId2" action="ppaction://hlinksldjump"/>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3" name="Google Shape;153;p15">
            <a:hlinkClick r:id="rId2" action="ppaction://hlinksldjump"/>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4" name="Google Shape;154;p15">
            <a:hlinkClick r:id="rId2" action="ppaction://hlinksldjump"/>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5" name="Google Shape;155;p15">
            <a:hlinkClick r:id="rId2" action="ppaction://hlinksldjump"/>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_alt1">
  <p:cSld name="SECTION_HEADER_2">
    <p:bg>
      <p:bgPr>
        <a:solidFill>
          <a:srgbClr val="434343"/>
        </a:solidFill>
        <a:effectLst/>
      </p:bgPr>
    </p:bg>
    <p:spTree>
      <p:nvGrpSpPr>
        <p:cNvPr id="1" name="Shape 162"/>
        <p:cNvGrpSpPr/>
        <p:nvPr/>
      </p:nvGrpSpPr>
      <p:grpSpPr>
        <a:xfrm>
          <a:off x="0" y="0"/>
          <a:ext cx="0" cy="0"/>
          <a:chOff x="0" y="0"/>
          <a:chExt cx="0" cy="0"/>
        </a:xfrm>
      </p:grpSpPr>
      <p:grpSp>
        <p:nvGrpSpPr>
          <p:cNvPr id="163" name="Google Shape;163;p17"/>
          <p:cNvGrpSpPr/>
          <p:nvPr/>
        </p:nvGrpSpPr>
        <p:grpSpPr>
          <a:xfrm>
            <a:off x="830392" y="1191256"/>
            <a:ext cx="745763" cy="45826"/>
            <a:chOff x="4580561" y="2589004"/>
            <a:chExt cx="1064464" cy="25200"/>
          </a:xfrm>
        </p:grpSpPr>
        <p:sp>
          <p:nvSpPr>
            <p:cNvPr id="164" name="Google Shape;164;p1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 name="Google Shape;166;p17"/>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67" name="Google Shape;167;p1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
        <p:nvSpPr>
          <p:cNvPr id="168" name="Google Shape;168;p17">
            <a:hlinkClick r:id="rId2" action="ppaction://hlinksldjump"/>
          </p:cNvPr>
          <p:cNvSpPr/>
          <p:nvPr/>
        </p:nvSpPr>
        <p:spPr>
          <a:xfrm>
            <a:off x="8280450" y="0"/>
            <a:ext cx="863400" cy="4542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9" name="Google Shape;169;p17">
            <a:hlinkClick r:id="rId2" action="ppaction://hlinksldjump"/>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70" name="Google Shape;170;p17">
            <a:hlinkClick r:id="rId2" action="ppaction://hlinksldjump"/>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71" name="Google Shape;171;p17">
            <a:hlinkClick r:id="rId2" action="ppaction://hlinksldjump"/>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drive.google.com/file/d/1X1sU8koNNL3WXwCDPx6-l47UMv4Ld4ta/view"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hyperlink" Target="http://drive.google.com/file/d/1GnSBfXizfleBmWytzYDng7vtqZ-OM4XH/view"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18"/>
          <p:cNvPicPr preferRelativeResize="0"/>
          <p:nvPr/>
        </p:nvPicPr>
        <p:blipFill rotWithShape="1">
          <a:blip r:embed="rId3">
            <a:alphaModFix amt="56000"/>
          </a:blip>
          <a:srcRect b="20723"/>
          <a:stretch/>
        </p:blipFill>
        <p:spPr>
          <a:xfrm>
            <a:off x="0" y="1"/>
            <a:ext cx="9144000" cy="5143499"/>
          </a:xfrm>
          <a:prstGeom prst="rect">
            <a:avLst/>
          </a:prstGeom>
          <a:noFill/>
          <a:ln>
            <a:noFill/>
          </a:ln>
        </p:spPr>
      </p:pic>
      <p:sp>
        <p:nvSpPr>
          <p:cNvPr id="177" name="Google Shape;177;p18"/>
          <p:cNvSpPr txBox="1">
            <a:spLocks noGrp="1"/>
          </p:cNvSpPr>
          <p:nvPr>
            <p:ph type="ctrTitle" idx="4294967295"/>
          </p:nvPr>
        </p:nvSpPr>
        <p:spPr>
          <a:xfrm>
            <a:off x="3101425" y="170900"/>
            <a:ext cx="5767200" cy="1664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GB" sz="3700" dirty="0">
                <a:solidFill>
                  <a:srgbClr val="666666"/>
                </a:solidFill>
              </a:rPr>
              <a:t>Psychoeducational Program </a:t>
            </a:r>
            <a:r>
              <a:rPr lang="en-US" sz="3700" dirty="0">
                <a:solidFill>
                  <a:srgbClr val="666666"/>
                </a:solidFill>
              </a:rPr>
              <a:t>Peru in times of COVID-19</a:t>
            </a:r>
            <a:endParaRPr sz="3700" dirty="0">
              <a:solidFill>
                <a:srgbClr val="66666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Overview</a:t>
            </a:r>
            <a:endParaRPr/>
          </a:p>
        </p:txBody>
      </p:sp>
      <p:sp>
        <p:nvSpPr>
          <p:cNvPr id="202" name="Google Shape;202;p20"/>
          <p:cNvSpPr txBox="1">
            <a:spLocks noGrp="1"/>
          </p:cNvSpPr>
          <p:nvPr>
            <p:ph type="body" idx="1"/>
          </p:nvPr>
        </p:nvSpPr>
        <p:spPr>
          <a:xfrm>
            <a:off x="882595" y="1774075"/>
            <a:ext cx="8106630" cy="17766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GB" sz="1400" dirty="0"/>
              <a:t>Two of </a:t>
            </a:r>
            <a:r>
              <a:rPr lang="en-GB" sz="1400" i="1" dirty="0" err="1"/>
              <a:t>Benáh</a:t>
            </a:r>
            <a:r>
              <a:rPr lang="en-GB" sz="1400" i="1" dirty="0"/>
              <a:t> </a:t>
            </a:r>
            <a:r>
              <a:rPr lang="en-GB" sz="1400" i="1" dirty="0" err="1"/>
              <a:t>Center</a:t>
            </a:r>
            <a:r>
              <a:rPr lang="en-GB" sz="1400" i="1" dirty="0"/>
              <a:t> for Human Flourishing, Inc</a:t>
            </a:r>
            <a:r>
              <a:rPr lang="en-GB" sz="1400" dirty="0"/>
              <a:t>. Board members—</a:t>
            </a:r>
            <a:r>
              <a:rPr lang="en-GB" sz="1400" b="1" dirty="0"/>
              <a:t>Violeta and Megan</a:t>
            </a:r>
            <a:r>
              <a:rPr lang="en-GB" sz="1400" dirty="0"/>
              <a:t>—along with other four doctoral students from their cohort at Regent University CES program provided a psychoeducational program to more than 400 UNICEP (Unión de Iglesias Evangélicas de Perú) Christian community volunteers in Peru during </a:t>
            </a:r>
            <a:r>
              <a:rPr lang="en-GB" sz="1400" i="1" dirty="0"/>
              <a:t>shelter at home orders</a:t>
            </a:r>
            <a:r>
              <a:rPr lang="en-GB" sz="1400" dirty="0"/>
              <a:t>. </a:t>
            </a:r>
            <a:endParaRPr sz="1400" dirty="0"/>
          </a:p>
          <a:p>
            <a:pPr marL="457200" lvl="0" indent="-317500" algn="l" rtl="0">
              <a:spcBef>
                <a:spcPts val="0"/>
              </a:spcBef>
              <a:spcAft>
                <a:spcPts val="0"/>
              </a:spcAft>
              <a:buSzPts val="1400"/>
              <a:buChar char="●"/>
            </a:pPr>
            <a:r>
              <a:rPr lang="en-GB" sz="1400" dirty="0"/>
              <a:t>The psychoeducational program took place through Zoom over </a:t>
            </a:r>
            <a:r>
              <a:rPr lang="en-GB" sz="1400" b="1" dirty="0"/>
              <a:t>eight weeks </a:t>
            </a:r>
            <a:r>
              <a:rPr lang="en-GB" sz="1400" dirty="0"/>
              <a:t>for </a:t>
            </a:r>
            <a:r>
              <a:rPr lang="en-GB" sz="1400" b="1" dirty="0"/>
              <a:t>four hours each </a:t>
            </a:r>
            <a:r>
              <a:rPr lang="en-GB" sz="1400" dirty="0"/>
              <a:t>Saturday from February to March 2021.  </a:t>
            </a:r>
            <a:endParaRPr sz="1400" dirty="0"/>
          </a:p>
        </p:txBody>
      </p:sp>
      <p:pic>
        <p:nvPicPr>
          <p:cNvPr id="203" name="Google Shape;203;p20" descr="shutterstock_429987889_edited.jpg"/>
          <p:cNvPicPr preferRelativeResize="0"/>
          <p:nvPr/>
        </p:nvPicPr>
        <p:blipFill rotWithShape="1">
          <a:blip r:embed="rId3">
            <a:alphaModFix/>
          </a:blip>
          <a:srcRect l="12609" t="85988" r="6247" b="1381"/>
          <a:stretch/>
        </p:blipFill>
        <p:spPr>
          <a:xfrm>
            <a:off x="0" y="3835670"/>
            <a:ext cx="9144000" cy="1326897"/>
          </a:xfrm>
          <a:prstGeom prst="rect">
            <a:avLst/>
          </a:prstGeom>
          <a:noFill/>
          <a:ln>
            <a:noFill/>
          </a:ln>
        </p:spPr>
      </p:pic>
      <p:pic>
        <p:nvPicPr>
          <p:cNvPr id="204" name="Google Shape;204;p20"/>
          <p:cNvPicPr preferRelativeResize="0"/>
          <p:nvPr/>
        </p:nvPicPr>
        <p:blipFill rotWithShape="1">
          <a:blip r:embed="rId4">
            <a:alphaModFix/>
          </a:blip>
          <a:srcRect t="44452" b="32896"/>
          <a:stretch/>
        </p:blipFill>
        <p:spPr>
          <a:xfrm>
            <a:off x="0" y="3835675"/>
            <a:ext cx="9144000" cy="1326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Important Facts about this Program</a:t>
            </a:r>
            <a:endParaRPr dirty="0"/>
          </a:p>
        </p:txBody>
      </p:sp>
      <p:sp>
        <p:nvSpPr>
          <p:cNvPr id="210" name="Google Shape;210;p21"/>
          <p:cNvSpPr/>
          <p:nvPr/>
        </p:nvSpPr>
        <p:spPr>
          <a:xfrm>
            <a:off x="1400790" y="2181675"/>
            <a:ext cx="328800" cy="3288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1</a:t>
            </a:r>
            <a:endParaRPr sz="800" b="1">
              <a:solidFill>
                <a:srgbClr val="FFFFFF"/>
              </a:solidFill>
            </a:endParaRPr>
          </a:p>
        </p:txBody>
      </p:sp>
      <p:sp>
        <p:nvSpPr>
          <p:cNvPr id="211" name="Google Shape;211;p21"/>
          <p:cNvSpPr txBox="1">
            <a:spLocks noGrp="1"/>
          </p:cNvSpPr>
          <p:nvPr>
            <p:ph type="body" idx="1"/>
          </p:nvPr>
        </p:nvSpPr>
        <p:spPr>
          <a:xfrm>
            <a:off x="1871750" y="2073775"/>
            <a:ext cx="2832900" cy="1051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1100" dirty="0"/>
              <a:t>Drs. Violeta Luna and Megan Bearden created and developed a psychoeducational curriculum, culturally sensitive to Peruvian volunteers’ worldview. </a:t>
            </a:r>
            <a:endParaRPr sz="1100" dirty="0"/>
          </a:p>
        </p:txBody>
      </p:sp>
      <p:sp>
        <p:nvSpPr>
          <p:cNvPr id="214" name="Google Shape;214;p21"/>
          <p:cNvSpPr/>
          <p:nvPr/>
        </p:nvSpPr>
        <p:spPr>
          <a:xfrm>
            <a:off x="5090809" y="2181675"/>
            <a:ext cx="328800" cy="3288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dirty="0">
                <a:solidFill>
                  <a:srgbClr val="FFFFFF"/>
                </a:solidFill>
              </a:rPr>
              <a:t>2</a:t>
            </a:r>
            <a:endParaRPr sz="800" b="1" dirty="0">
              <a:solidFill>
                <a:srgbClr val="FFFFFF"/>
              </a:solidFill>
            </a:endParaRPr>
          </a:p>
        </p:txBody>
      </p:sp>
      <p:sp>
        <p:nvSpPr>
          <p:cNvPr id="215" name="Google Shape;215;p21"/>
          <p:cNvSpPr txBox="1">
            <a:spLocks noGrp="1"/>
          </p:cNvSpPr>
          <p:nvPr>
            <p:ph type="body" idx="1"/>
          </p:nvPr>
        </p:nvSpPr>
        <p:spPr>
          <a:xfrm>
            <a:off x="5536112" y="2073775"/>
            <a:ext cx="2882038" cy="105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dirty="0"/>
              <a:t>Community volunteers from UNICEP (Unión de Iglesias Evangélicas del Perú), the hosting organization, connected through Zoom from various parts of Peru. The reach and impact remain unprecedented.</a:t>
            </a:r>
            <a:endParaRPr sz="1100" dirty="0"/>
          </a:p>
        </p:txBody>
      </p:sp>
      <p:sp>
        <p:nvSpPr>
          <p:cNvPr id="216" name="Google Shape;216;p21"/>
          <p:cNvSpPr/>
          <p:nvPr/>
        </p:nvSpPr>
        <p:spPr>
          <a:xfrm>
            <a:off x="3333571" y="3549575"/>
            <a:ext cx="328800" cy="3288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dirty="0">
                <a:solidFill>
                  <a:srgbClr val="FFFFFF"/>
                </a:solidFill>
              </a:rPr>
              <a:t>3</a:t>
            </a:r>
            <a:endParaRPr sz="800" b="1" dirty="0">
              <a:solidFill>
                <a:srgbClr val="FFFFFF"/>
              </a:solidFill>
            </a:endParaRPr>
          </a:p>
        </p:txBody>
      </p:sp>
      <p:sp>
        <p:nvSpPr>
          <p:cNvPr id="217" name="Google Shape;217;p21"/>
          <p:cNvSpPr txBox="1">
            <a:spLocks noGrp="1"/>
          </p:cNvSpPr>
          <p:nvPr>
            <p:ph type="body" idx="1"/>
          </p:nvPr>
        </p:nvSpPr>
        <p:spPr>
          <a:xfrm>
            <a:off x="3778874" y="3453400"/>
            <a:ext cx="2832900" cy="1051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1100" dirty="0"/>
              <a:t>Curriculum was designed with cultural sensitivity to account for an integrative perspective in biblical spirituality and psychology in addition to the country’s values.</a:t>
            </a:r>
            <a:endParaRPr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221"/>
        <p:cNvGrpSpPr/>
        <p:nvPr/>
      </p:nvGrpSpPr>
      <p:grpSpPr>
        <a:xfrm>
          <a:off x="0" y="0"/>
          <a:ext cx="0" cy="0"/>
          <a:chOff x="0" y="0"/>
          <a:chExt cx="0" cy="0"/>
        </a:xfrm>
      </p:grpSpPr>
      <p:sp>
        <p:nvSpPr>
          <p:cNvPr id="222" name="Google Shape;222;p22"/>
          <p:cNvSpPr txBox="1">
            <a:spLocks noGrp="1"/>
          </p:cNvSpPr>
          <p:nvPr>
            <p:ph type="title"/>
          </p:nvPr>
        </p:nvSpPr>
        <p:spPr>
          <a:xfrm>
            <a:off x="729450" y="783425"/>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500" dirty="0"/>
              <a:t>Background </a:t>
            </a:r>
            <a:endParaRPr sz="1500" dirty="0"/>
          </a:p>
        </p:txBody>
      </p:sp>
      <p:sp>
        <p:nvSpPr>
          <p:cNvPr id="223" name="Google Shape;223;p22"/>
          <p:cNvSpPr txBox="1">
            <a:spLocks noGrp="1"/>
          </p:cNvSpPr>
          <p:nvPr>
            <p:ph type="body" idx="4294967295"/>
          </p:nvPr>
        </p:nvSpPr>
        <p:spPr>
          <a:xfrm>
            <a:off x="354623" y="2078438"/>
            <a:ext cx="7010100" cy="2628300"/>
          </a:xfrm>
          <a:prstGeom prst="rect">
            <a:avLst/>
          </a:prstGeom>
        </p:spPr>
        <p:txBody>
          <a:bodyPr spcFirstLastPara="1" wrap="square" lIns="91425" tIns="91425" rIns="91425" bIns="91425" anchor="t" anchorCtr="0">
            <a:noAutofit/>
          </a:bodyPr>
          <a:lstStyle/>
          <a:p>
            <a:pPr marL="146050" indent="0">
              <a:buNone/>
            </a:pPr>
            <a:r>
              <a:rPr lang="en-US" sz="2000" dirty="0">
                <a:solidFill>
                  <a:schemeClr val="bg1"/>
                </a:solidFill>
              </a:rPr>
              <a:t>After UNICEP volunteers served about 300 families with physical, emotional, and spiritual support during COVID-19, burnout began to surface as they recognized the need for more training in trauma, grief, and loss care. This need led to the development of a curriculum designed to equip volunteers to better support families and communities facing pandemic-related emotional distress.</a:t>
            </a:r>
          </a:p>
        </p:txBody>
      </p:sp>
      <p:pic>
        <p:nvPicPr>
          <p:cNvPr id="224" name="Google Shape;224;p22"/>
          <p:cNvPicPr preferRelativeResize="0"/>
          <p:nvPr/>
        </p:nvPicPr>
        <p:blipFill rotWithShape="1">
          <a:blip r:embed="rId3">
            <a:alphaModFix/>
          </a:blip>
          <a:srcRect l="21498" t="54157" r="58908" b="-2326"/>
          <a:stretch/>
        </p:blipFill>
        <p:spPr>
          <a:xfrm>
            <a:off x="7518300" y="2998425"/>
            <a:ext cx="1625699" cy="2248200"/>
          </a:xfrm>
          <a:prstGeom prst="rect">
            <a:avLst/>
          </a:prstGeom>
          <a:noFill/>
          <a:ln>
            <a:noFill/>
          </a:ln>
        </p:spPr>
      </p:pic>
      <p:sp>
        <p:nvSpPr>
          <p:cNvPr id="225" name="Google Shape;225;p22"/>
          <p:cNvSpPr txBox="1"/>
          <p:nvPr/>
        </p:nvSpPr>
        <p:spPr>
          <a:xfrm>
            <a:off x="5786425" y="4728000"/>
            <a:ext cx="2046300" cy="415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sz="1500">
                <a:solidFill>
                  <a:srgbClr val="FFFFFF"/>
                </a:solidFill>
                <a:latin typeface="Lato"/>
                <a:ea typeface="Lato"/>
                <a:cs typeface="Lato"/>
                <a:sym typeface="Lato"/>
              </a:rPr>
              <a:t>Peru, South America</a:t>
            </a:r>
            <a:endParaRPr sz="1500">
              <a:solidFill>
                <a:srgbClr val="FFFFFF"/>
              </a:solidFill>
              <a:latin typeface="Lato"/>
              <a:ea typeface="Lato"/>
              <a:cs typeface="Lato"/>
              <a:sym typeface="Lato"/>
            </a:endParaRPr>
          </a:p>
        </p:txBody>
      </p:sp>
      <p:cxnSp>
        <p:nvCxnSpPr>
          <p:cNvPr id="226" name="Google Shape;226;p22"/>
          <p:cNvCxnSpPr/>
          <p:nvPr/>
        </p:nvCxnSpPr>
        <p:spPr>
          <a:xfrm rot="10800000" flipH="1">
            <a:off x="6345250" y="3691200"/>
            <a:ext cx="1487700" cy="1179900"/>
          </a:xfrm>
          <a:prstGeom prst="straightConnector1">
            <a:avLst/>
          </a:prstGeom>
          <a:noFill/>
          <a:ln w="9525" cap="flat" cmpd="sng">
            <a:solidFill>
              <a:srgbClr val="FFFFFF"/>
            </a:solidFill>
            <a:prstDash val="solid"/>
            <a:round/>
            <a:headEnd type="none" w="med" len="med"/>
            <a:tailEnd type="triangle" w="med" len="med"/>
          </a:ln>
        </p:spPr>
      </p:cxnSp>
      <p:sp>
        <p:nvSpPr>
          <p:cNvPr id="227" name="Google Shape;227;p22"/>
          <p:cNvSpPr txBox="1"/>
          <p:nvPr/>
        </p:nvSpPr>
        <p:spPr>
          <a:xfrm rot="9758">
            <a:off x="7981813" y="1936323"/>
            <a:ext cx="1056904" cy="40121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chemeClr val="lt1"/>
                </a:solidFill>
                <a:latin typeface="Lato"/>
                <a:ea typeface="Lato"/>
                <a:cs typeface="Lato"/>
                <a:sym typeface="Lato"/>
              </a:rPr>
              <a:t>COVID-19</a:t>
            </a:r>
            <a:endParaRPr>
              <a:solidFill>
                <a:schemeClr val="lt1"/>
              </a:solidFill>
              <a:latin typeface="Lato"/>
              <a:ea typeface="Lato"/>
              <a:cs typeface="Lato"/>
              <a:sym typeface="Lato"/>
            </a:endParaRPr>
          </a:p>
        </p:txBody>
      </p:sp>
      <p:pic>
        <p:nvPicPr>
          <p:cNvPr id="228" name="Google Shape;228;p22"/>
          <p:cNvPicPr preferRelativeResize="0"/>
          <p:nvPr/>
        </p:nvPicPr>
        <p:blipFill>
          <a:blip r:embed="rId4">
            <a:alphaModFix/>
          </a:blip>
          <a:stretch>
            <a:fillRect/>
          </a:stretch>
        </p:blipFill>
        <p:spPr>
          <a:xfrm>
            <a:off x="5892600" y="141913"/>
            <a:ext cx="3212424" cy="1633725"/>
          </a:xfrm>
          <a:prstGeom prst="rect">
            <a:avLst/>
          </a:prstGeom>
          <a:noFill/>
          <a:ln>
            <a:noFill/>
          </a:ln>
          <a:effectLst>
            <a:outerShdw blurRad="57150" dist="19050" dir="5400000" algn="bl" rotWithShape="0">
              <a:schemeClr val="lt1">
                <a:alpha val="50000"/>
              </a:schemeClr>
            </a:outerShdw>
          </a:effectLst>
        </p:spPr>
      </p:pic>
      <p:pic>
        <p:nvPicPr>
          <p:cNvPr id="229" name="Google Shape;229;p22"/>
          <p:cNvPicPr preferRelativeResize="0"/>
          <p:nvPr/>
        </p:nvPicPr>
        <p:blipFill>
          <a:blip r:embed="rId5">
            <a:alphaModFix/>
          </a:blip>
          <a:stretch>
            <a:fillRect/>
          </a:stretch>
        </p:blipFill>
        <p:spPr>
          <a:xfrm>
            <a:off x="7739550" y="1595199"/>
            <a:ext cx="1365475" cy="306220"/>
          </a:xfrm>
          <a:prstGeom prst="rect">
            <a:avLst/>
          </a:prstGeom>
          <a:noFill/>
          <a:ln>
            <a:noFill/>
          </a:ln>
          <a:effectLst>
            <a:outerShdw blurRad="57150" dist="19050" dir="5400000" algn="bl" rotWithShape="0">
              <a:schemeClr val="lt1">
                <a:alpha val="50000"/>
              </a:schemeClr>
            </a:outerShdw>
          </a:effectLst>
        </p:spPr>
      </p:pic>
      <p:sp>
        <p:nvSpPr>
          <p:cNvPr id="230" name="Google Shape;230;p22"/>
          <p:cNvSpPr txBox="1"/>
          <p:nvPr/>
        </p:nvSpPr>
        <p:spPr>
          <a:xfrm>
            <a:off x="6289650" y="141925"/>
            <a:ext cx="541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666666"/>
                </a:solidFill>
                <a:latin typeface="Lato"/>
                <a:ea typeface="Lato"/>
                <a:cs typeface="Lato"/>
                <a:sym typeface="Lato"/>
              </a:rPr>
              <a:t>PERU</a:t>
            </a:r>
            <a:endParaRPr sz="900">
              <a:solidFill>
                <a:srgbClr val="666666"/>
              </a:solidFill>
              <a:latin typeface="Lato"/>
              <a:ea typeface="Lato"/>
              <a:cs typeface="Lato"/>
              <a:sym typeface="Lato"/>
            </a:endParaRPr>
          </a:p>
        </p:txBody>
      </p:sp>
      <p:pic>
        <p:nvPicPr>
          <p:cNvPr id="231" name="Google Shape;231;p22"/>
          <p:cNvPicPr preferRelativeResize="0"/>
          <p:nvPr/>
        </p:nvPicPr>
        <p:blipFill>
          <a:blip r:embed="rId6">
            <a:alphaModFix/>
          </a:blip>
          <a:stretch>
            <a:fillRect/>
          </a:stretch>
        </p:blipFill>
        <p:spPr>
          <a:xfrm rot="252415">
            <a:off x="5602133" y="115252"/>
            <a:ext cx="515310" cy="3920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3"/>
          <p:cNvSpPr txBox="1">
            <a:spLocks noGrp="1"/>
          </p:cNvSpPr>
          <p:nvPr>
            <p:ph type="title"/>
          </p:nvPr>
        </p:nvSpPr>
        <p:spPr>
          <a:xfrm>
            <a:off x="798050" y="698400"/>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500"/>
              <a:t>Psychoeducational Program Timeline January to April 2021 </a:t>
            </a:r>
            <a:endParaRPr sz="1500"/>
          </a:p>
        </p:txBody>
      </p:sp>
      <p:sp>
        <p:nvSpPr>
          <p:cNvPr id="237" name="Google Shape;237;p23"/>
          <p:cNvSpPr/>
          <p:nvPr/>
        </p:nvSpPr>
        <p:spPr>
          <a:xfrm>
            <a:off x="340934" y="2808600"/>
            <a:ext cx="1872300" cy="745500"/>
          </a:xfrm>
          <a:prstGeom prst="homePlate">
            <a:avLst>
              <a:gd name="adj" fmla="val 50000"/>
            </a:avLst>
          </a:prstGeom>
          <a:solidFill>
            <a:schemeClr val="dk1"/>
          </a:solidFill>
          <a:ln w="9525" cap="flat" cmpd="sng">
            <a:solidFill>
              <a:srgbClr val="FFFFFF"/>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238" name="Google Shape;238;p23"/>
          <p:cNvSpPr txBox="1"/>
          <p:nvPr/>
        </p:nvSpPr>
        <p:spPr>
          <a:xfrm>
            <a:off x="340923" y="2946150"/>
            <a:ext cx="1455600" cy="470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FFFF"/>
                </a:solidFill>
                <a:latin typeface="Roboto"/>
                <a:ea typeface="Roboto"/>
                <a:cs typeface="Roboto"/>
                <a:sym typeface="Roboto"/>
              </a:rPr>
              <a:t>January</a:t>
            </a:r>
            <a:endParaRPr sz="1800">
              <a:solidFill>
                <a:srgbClr val="FFFFFF"/>
              </a:solidFill>
              <a:latin typeface="Roboto"/>
              <a:ea typeface="Roboto"/>
              <a:cs typeface="Roboto"/>
              <a:sym typeface="Roboto"/>
            </a:endParaRPr>
          </a:p>
          <a:p>
            <a:pPr marL="0" lvl="0" indent="0" algn="ctr" rtl="0">
              <a:spcBef>
                <a:spcPts val="0"/>
              </a:spcBef>
              <a:spcAft>
                <a:spcPts val="0"/>
              </a:spcAft>
              <a:buNone/>
            </a:pPr>
            <a:r>
              <a:rPr lang="en-GB" sz="1800">
                <a:solidFill>
                  <a:srgbClr val="FFFFFF"/>
                </a:solidFill>
                <a:latin typeface="Roboto"/>
                <a:ea typeface="Roboto"/>
                <a:cs typeface="Roboto"/>
                <a:sym typeface="Roboto"/>
              </a:rPr>
              <a:t>5 hours</a:t>
            </a:r>
            <a:endParaRPr sz="1800">
              <a:solidFill>
                <a:srgbClr val="FFFFFF"/>
              </a:solidFill>
              <a:latin typeface="Roboto"/>
              <a:ea typeface="Roboto"/>
              <a:cs typeface="Roboto"/>
              <a:sym typeface="Roboto"/>
            </a:endParaRPr>
          </a:p>
        </p:txBody>
      </p:sp>
      <p:grpSp>
        <p:nvGrpSpPr>
          <p:cNvPr id="239" name="Google Shape;239;p23"/>
          <p:cNvGrpSpPr/>
          <p:nvPr/>
        </p:nvGrpSpPr>
        <p:grpSpPr>
          <a:xfrm>
            <a:off x="912820" y="2219815"/>
            <a:ext cx="198900" cy="593656"/>
            <a:chOff x="777447" y="1610215"/>
            <a:chExt cx="198900" cy="593656"/>
          </a:xfrm>
        </p:grpSpPr>
        <p:cxnSp>
          <p:nvCxnSpPr>
            <p:cNvPr id="240" name="Google Shape;240;p23"/>
            <p:cNvCxnSpPr/>
            <p:nvPr/>
          </p:nvCxnSpPr>
          <p:spPr>
            <a:xfrm>
              <a:off x="876909" y="1649171"/>
              <a:ext cx="0" cy="554700"/>
            </a:xfrm>
            <a:prstGeom prst="straightConnector1">
              <a:avLst/>
            </a:prstGeom>
            <a:noFill/>
            <a:ln w="9525" cap="flat" cmpd="sng">
              <a:solidFill>
                <a:schemeClr val="lt1"/>
              </a:solidFill>
              <a:prstDash val="solid"/>
              <a:round/>
              <a:headEnd type="none" w="sm" len="sm"/>
              <a:tailEnd type="none" w="sm" len="sm"/>
            </a:ln>
          </p:spPr>
        </p:cxnSp>
        <p:sp>
          <p:nvSpPr>
            <p:cNvPr id="241" name="Google Shape;241;p23"/>
            <p:cNvSpPr/>
            <p:nvPr/>
          </p:nvSpPr>
          <p:spPr>
            <a:xfrm>
              <a:off x="777447" y="1610215"/>
              <a:ext cx="198900" cy="198900"/>
            </a:xfrm>
            <a:prstGeom prst="ellipse">
              <a:avLst/>
            </a:prstGeom>
            <a:solidFill>
              <a:srgbClr val="F4B4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 name="Google Shape;242;p23"/>
          <p:cNvSpPr txBox="1"/>
          <p:nvPr/>
        </p:nvSpPr>
        <p:spPr>
          <a:xfrm>
            <a:off x="40049" y="1213325"/>
            <a:ext cx="3231825" cy="954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GB" sz="1300" dirty="0">
                <a:solidFill>
                  <a:srgbClr val="FFFFFF"/>
                </a:solidFill>
                <a:latin typeface="Roboto"/>
                <a:ea typeface="Roboto"/>
                <a:cs typeface="Roboto"/>
                <a:sym typeface="Roboto"/>
              </a:rPr>
              <a:t>Cultural awareness of the  team of instructors through videos, lectures and conversations with Peruvian psychologists, interpreters and locals. </a:t>
            </a:r>
            <a:endParaRPr sz="1300" dirty="0">
              <a:solidFill>
                <a:srgbClr val="FFFFFF"/>
              </a:solidFill>
              <a:latin typeface="Roboto"/>
              <a:ea typeface="Roboto"/>
              <a:cs typeface="Roboto"/>
              <a:sym typeface="Roboto"/>
            </a:endParaRPr>
          </a:p>
        </p:txBody>
      </p:sp>
      <p:sp>
        <p:nvSpPr>
          <p:cNvPr id="243" name="Google Shape;243;p23"/>
          <p:cNvSpPr/>
          <p:nvPr/>
        </p:nvSpPr>
        <p:spPr>
          <a:xfrm>
            <a:off x="1817054" y="2808600"/>
            <a:ext cx="2051100" cy="745500"/>
          </a:xfrm>
          <a:prstGeom prst="chevron">
            <a:avLst>
              <a:gd name="adj" fmla="val 50000"/>
            </a:avLst>
          </a:prstGeom>
          <a:solidFill>
            <a:schemeClr val="accent3"/>
          </a:solidFill>
          <a:ln w="9525" cap="flat" cmpd="sng">
            <a:solidFill>
              <a:srgbClr val="FFFFFF"/>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244" name="Google Shape;244;p23"/>
          <p:cNvSpPr txBox="1"/>
          <p:nvPr/>
        </p:nvSpPr>
        <p:spPr>
          <a:xfrm>
            <a:off x="2126317" y="2946150"/>
            <a:ext cx="1315500" cy="470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FFFF"/>
                </a:solidFill>
                <a:latin typeface="Roboto"/>
                <a:ea typeface="Roboto"/>
                <a:cs typeface="Roboto"/>
                <a:sym typeface="Roboto"/>
              </a:rPr>
              <a:t>January</a:t>
            </a:r>
            <a:endParaRPr sz="1800">
              <a:solidFill>
                <a:srgbClr val="FFFFFF"/>
              </a:solidFill>
              <a:latin typeface="Roboto"/>
              <a:ea typeface="Roboto"/>
              <a:cs typeface="Roboto"/>
              <a:sym typeface="Roboto"/>
            </a:endParaRPr>
          </a:p>
          <a:p>
            <a:pPr marL="0" lvl="0" indent="0" algn="ctr" rtl="0">
              <a:spcBef>
                <a:spcPts val="0"/>
              </a:spcBef>
              <a:spcAft>
                <a:spcPts val="0"/>
              </a:spcAft>
              <a:buNone/>
            </a:pPr>
            <a:r>
              <a:rPr lang="en-GB" sz="1800">
                <a:solidFill>
                  <a:srgbClr val="FFFFFF"/>
                </a:solidFill>
                <a:latin typeface="Roboto"/>
                <a:ea typeface="Roboto"/>
                <a:cs typeface="Roboto"/>
                <a:sym typeface="Roboto"/>
              </a:rPr>
              <a:t>3 weeks</a:t>
            </a:r>
            <a:endParaRPr sz="1800">
              <a:solidFill>
                <a:srgbClr val="FFFFFF"/>
              </a:solidFill>
              <a:latin typeface="Roboto"/>
              <a:ea typeface="Roboto"/>
              <a:cs typeface="Roboto"/>
              <a:sym typeface="Roboto"/>
            </a:endParaRPr>
          </a:p>
        </p:txBody>
      </p:sp>
      <p:grpSp>
        <p:nvGrpSpPr>
          <p:cNvPr id="245" name="Google Shape;245;p23"/>
          <p:cNvGrpSpPr/>
          <p:nvPr/>
        </p:nvGrpSpPr>
        <p:grpSpPr>
          <a:xfrm>
            <a:off x="2266282" y="3548558"/>
            <a:ext cx="198900" cy="593656"/>
            <a:chOff x="2223534" y="2938958"/>
            <a:chExt cx="198900" cy="593656"/>
          </a:xfrm>
        </p:grpSpPr>
        <p:cxnSp>
          <p:nvCxnSpPr>
            <p:cNvPr id="246" name="Google Shape;246;p23"/>
            <p:cNvCxnSpPr/>
            <p:nvPr/>
          </p:nvCxnSpPr>
          <p:spPr>
            <a:xfrm rot="10800000">
              <a:off x="2322997" y="2938958"/>
              <a:ext cx="0" cy="554700"/>
            </a:xfrm>
            <a:prstGeom prst="straightConnector1">
              <a:avLst/>
            </a:prstGeom>
            <a:noFill/>
            <a:ln w="9525" cap="flat" cmpd="sng">
              <a:solidFill>
                <a:schemeClr val="lt1"/>
              </a:solidFill>
              <a:prstDash val="solid"/>
              <a:round/>
              <a:headEnd type="none" w="sm" len="sm"/>
              <a:tailEnd type="none" w="sm" len="sm"/>
            </a:ln>
          </p:spPr>
        </p:cxnSp>
        <p:sp>
          <p:nvSpPr>
            <p:cNvPr id="247" name="Google Shape;247;p23"/>
            <p:cNvSpPr/>
            <p:nvPr/>
          </p:nvSpPr>
          <p:spPr>
            <a:xfrm rot="10800000" flipH="1">
              <a:off x="2223534" y="3333714"/>
              <a:ext cx="198900" cy="198900"/>
            </a:xfrm>
            <a:prstGeom prst="ellipse">
              <a:avLst/>
            </a:prstGeom>
            <a:solidFill>
              <a:srgbClr val="F4B4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8" name="Google Shape;248;p23"/>
          <p:cNvSpPr txBox="1"/>
          <p:nvPr/>
        </p:nvSpPr>
        <p:spPr>
          <a:xfrm>
            <a:off x="1084425" y="4142225"/>
            <a:ext cx="2562600" cy="701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GB" sz="1500" dirty="0">
                <a:solidFill>
                  <a:srgbClr val="FFFFFF"/>
                </a:solidFill>
                <a:latin typeface="Roboto"/>
                <a:ea typeface="Roboto"/>
                <a:cs typeface="Roboto"/>
                <a:sym typeface="Roboto"/>
              </a:rPr>
              <a:t>Curricula, PPTs, and material were developed with cultural sensitivity.</a:t>
            </a:r>
            <a:endParaRPr sz="1500" dirty="0">
              <a:solidFill>
                <a:srgbClr val="FFFFFF"/>
              </a:solidFill>
              <a:latin typeface="Roboto"/>
              <a:ea typeface="Roboto"/>
              <a:cs typeface="Roboto"/>
              <a:sym typeface="Roboto"/>
            </a:endParaRPr>
          </a:p>
        </p:txBody>
      </p:sp>
      <p:sp>
        <p:nvSpPr>
          <p:cNvPr id="249" name="Google Shape;249;p23"/>
          <p:cNvSpPr/>
          <p:nvPr/>
        </p:nvSpPr>
        <p:spPr>
          <a:xfrm>
            <a:off x="3471973" y="2808600"/>
            <a:ext cx="2051100" cy="745500"/>
          </a:xfrm>
          <a:prstGeom prst="chevron">
            <a:avLst>
              <a:gd name="adj" fmla="val 50000"/>
            </a:avLst>
          </a:prstGeom>
          <a:solidFill>
            <a:schemeClr val="dk1"/>
          </a:solidFill>
          <a:ln w="9525" cap="flat" cmpd="sng">
            <a:solidFill>
              <a:srgbClr val="FFFFFF"/>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250" name="Google Shape;250;p23"/>
          <p:cNvSpPr txBox="1"/>
          <p:nvPr/>
        </p:nvSpPr>
        <p:spPr>
          <a:xfrm>
            <a:off x="3767755" y="2946150"/>
            <a:ext cx="1315500" cy="470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FFFF"/>
                </a:solidFill>
                <a:latin typeface="Roboto"/>
                <a:ea typeface="Roboto"/>
                <a:cs typeface="Roboto"/>
                <a:sym typeface="Roboto"/>
              </a:rPr>
              <a:t>February</a:t>
            </a:r>
            <a:endParaRPr sz="1800">
              <a:solidFill>
                <a:srgbClr val="FFFFFF"/>
              </a:solidFill>
              <a:latin typeface="Roboto"/>
              <a:ea typeface="Roboto"/>
              <a:cs typeface="Roboto"/>
              <a:sym typeface="Roboto"/>
            </a:endParaRPr>
          </a:p>
        </p:txBody>
      </p:sp>
      <p:grpSp>
        <p:nvGrpSpPr>
          <p:cNvPr id="251" name="Google Shape;251;p23"/>
          <p:cNvGrpSpPr/>
          <p:nvPr/>
        </p:nvGrpSpPr>
        <p:grpSpPr>
          <a:xfrm>
            <a:off x="4058732" y="2219815"/>
            <a:ext cx="198900" cy="593656"/>
            <a:chOff x="3918084" y="1610215"/>
            <a:chExt cx="198900" cy="593656"/>
          </a:xfrm>
        </p:grpSpPr>
        <p:cxnSp>
          <p:nvCxnSpPr>
            <p:cNvPr id="252" name="Google Shape;252;p23"/>
            <p:cNvCxnSpPr/>
            <p:nvPr/>
          </p:nvCxnSpPr>
          <p:spPr>
            <a:xfrm>
              <a:off x="4017546" y="1649171"/>
              <a:ext cx="0" cy="554700"/>
            </a:xfrm>
            <a:prstGeom prst="straightConnector1">
              <a:avLst/>
            </a:prstGeom>
            <a:noFill/>
            <a:ln w="9525" cap="flat" cmpd="sng">
              <a:solidFill>
                <a:schemeClr val="lt1"/>
              </a:solidFill>
              <a:prstDash val="solid"/>
              <a:round/>
              <a:headEnd type="none" w="sm" len="sm"/>
              <a:tailEnd type="none" w="sm" len="sm"/>
            </a:ln>
          </p:spPr>
        </p:cxnSp>
        <p:sp>
          <p:nvSpPr>
            <p:cNvPr id="253" name="Google Shape;253;p23"/>
            <p:cNvSpPr/>
            <p:nvPr/>
          </p:nvSpPr>
          <p:spPr>
            <a:xfrm>
              <a:off x="3918084" y="1610215"/>
              <a:ext cx="198900" cy="198900"/>
            </a:xfrm>
            <a:prstGeom prst="ellipse">
              <a:avLst/>
            </a:prstGeom>
            <a:solidFill>
              <a:srgbClr val="F4B4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4" name="Google Shape;254;p23"/>
          <p:cNvSpPr txBox="1"/>
          <p:nvPr/>
        </p:nvSpPr>
        <p:spPr>
          <a:xfrm>
            <a:off x="3271875" y="1148903"/>
            <a:ext cx="2701194" cy="906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GB" dirty="0">
                <a:solidFill>
                  <a:srgbClr val="FFFFFF"/>
                </a:solidFill>
                <a:latin typeface="Roboto"/>
                <a:ea typeface="Roboto"/>
                <a:cs typeface="Roboto"/>
                <a:sym typeface="Roboto"/>
              </a:rPr>
              <a:t>Program started  with 650 attendees for 4- hours over 8-Saturdays. </a:t>
            </a:r>
            <a:endParaRPr dirty="0">
              <a:solidFill>
                <a:srgbClr val="FFFFFF"/>
              </a:solidFill>
              <a:latin typeface="Roboto"/>
              <a:ea typeface="Roboto"/>
              <a:cs typeface="Roboto"/>
              <a:sym typeface="Roboto"/>
            </a:endParaRPr>
          </a:p>
        </p:txBody>
      </p:sp>
      <p:sp>
        <p:nvSpPr>
          <p:cNvPr id="255" name="Google Shape;255;p23"/>
          <p:cNvSpPr/>
          <p:nvPr/>
        </p:nvSpPr>
        <p:spPr>
          <a:xfrm>
            <a:off x="5126893" y="2808600"/>
            <a:ext cx="2051100" cy="745500"/>
          </a:xfrm>
          <a:prstGeom prst="chevron">
            <a:avLst>
              <a:gd name="adj" fmla="val 50000"/>
            </a:avLst>
          </a:prstGeom>
          <a:solidFill>
            <a:schemeClr val="accent3"/>
          </a:solidFill>
          <a:ln w="9525" cap="flat" cmpd="sng">
            <a:solidFill>
              <a:srgbClr val="FFFFFF"/>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256" name="Google Shape;256;p23"/>
          <p:cNvSpPr txBox="1"/>
          <p:nvPr/>
        </p:nvSpPr>
        <p:spPr>
          <a:xfrm>
            <a:off x="5416699" y="2946150"/>
            <a:ext cx="1315500" cy="470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FFFF"/>
                </a:solidFill>
                <a:latin typeface="Roboto"/>
                <a:ea typeface="Roboto"/>
                <a:cs typeface="Roboto"/>
                <a:sym typeface="Roboto"/>
              </a:rPr>
              <a:t>March</a:t>
            </a:r>
            <a:endParaRPr sz="1800">
              <a:solidFill>
                <a:srgbClr val="FFFFFF"/>
              </a:solidFill>
              <a:latin typeface="Roboto"/>
              <a:ea typeface="Roboto"/>
              <a:cs typeface="Roboto"/>
              <a:sym typeface="Roboto"/>
            </a:endParaRPr>
          </a:p>
        </p:txBody>
      </p:sp>
      <p:grpSp>
        <p:nvGrpSpPr>
          <p:cNvPr id="257" name="Google Shape;257;p23"/>
          <p:cNvGrpSpPr/>
          <p:nvPr/>
        </p:nvGrpSpPr>
        <p:grpSpPr>
          <a:xfrm>
            <a:off x="5973070" y="3548558"/>
            <a:ext cx="198900" cy="593656"/>
            <a:chOff x="5958946" y="2938958"/>
            <a:chExt cx="198900" cy="593656"/>
          </a:xfrm>
        </p:grpSpPr>
        <p:cxnSp>
          <p:nvCxnSpPr>
            <p:cNvPr id="258" name="Google Shape;258;p23"/>
            <p:cNvCxnSpPr/>
            <p:nvPr/>
          </p:nvCxnSpPr>
          <p:spPr>
            <a:xfrm rot="10800000">
              <a:off x="6058409" y="2938958"/>
              <a:ext cx="0" cy="554700"/>
            </a:xfrm>
            <a:prstGeom prst="straightConnector1">
              <a:avLst/>
            </a:prstGeom>
            <a:noFill/>
            <a:ln w="9525" cap="flat" cmpd="sng">
              <a:solidFill>
                <a:schemeClr val="lt1"/>
              </a:solidFill>
              <a:prstDash val="solid"/>
              <a:round/>
              <a:headEnd type="none" w="sm" len="sm"/>
              <a:tailEnd type="none" w="sm" len="sm"/>
            </a:ln>
          </p:spPr>
        </p:cxnSp>
        <p:sp>
          <p:nvSpPr>
            <p:cNvPr id="259" name="Google Shape;259;p23"/>
            <p:cNvSpPr/>
            <p:nvPr/>
          </p:nvSpPr>
          <p:spPr>
            <a:xfrm rot="10800000" flipH="1">
              <a:off x="5958946" y="3333714"/>
              <a:ext cx="198900" cy="198900"/>
            </a:xfrm>
            <a:prstGeom prst="ellipse">
              <a:avLst/>
            </a:prstGeom>
            <a:solidFill>
              <a:srgbClr val="F4B4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0" name="Google Shape;260;p23"/>
          <p:cNvSpPr txBox="1"/>
          <p:nvPr/>
        </p:nvSpPr>
        <p:spPr>
          <a:xfrm>
            <a:off x="4505125" y="4088400"/>
            <a:ext cx="2672868" cy="982500"/>
          </a:xfrm>
          <a:prstGeom prst="rect">
            <a:avLst/>
          </a:prstGeom>
          <a:noFill/>
          <a:ln>
            <a:noFill/>
          </a:ln>
        </p:spPr>
        <p:txBody>
          <a:bodyPr spcFirstLastPara="1" wrap="square" lIns="91425" tIns="91425" rIns="91425" bIns="91425" anchor="t" anchorCtr="0">
            <a:noAutofit/>
          </a:bodyPr>
          <a:lstStyle/>
          <a:p>
            <a:pPr lvl="0" algn="ctr"/>
            <a:r>
              <a:rPr lang="en-GB" sz="1500" dirty="0">
                <a:solidFill>
                  <a:srgbClr val="FFFFFF"/>
                </a:solidFill>
                <a:latin typeface="Roboto"/>
                <a:ea typeface="Roboto"/>
                <a:cs typeface="Roboto"/>
                <a:sym typeface="Roboto"/>
              </a:rPr>
              <a:t>Almost 400 finished all the training receiving a certificate of completion </a:t>
            </a:r>
            <a:endParaRPr sz="1500" dirty="0">
              <a:solidFill>
                <a:srgbClr val="FFFFFF"/>
              </a:solidFill>
              <a:latin typeface="Roboto"/>
              <a:ea typeface="Roboto"/>
              <a:cs typeface="Roboto"/>
              <a:sym typeface="Roboto"/>
            </a:endParaRPr>
          </a:p>
        </p:txBody>
      </p:sp>
      <p:sp>
        <p:nvSpPr>
          <p:cNvPr id="261" name="Google Shape;261;p23"/>
          <p:cNvSpPr/>
          <p:nvPr/>
        </p:nvSpPr>
        <p:spPr>
          <a:xfrm>
            <a:off x="6781813" y="2808600"/>
            <a:ext cx="2051100" cy="745500"/>
          </a:xfrm>
          <a:prstGeom prst="chevron">
            <a:avLst>
              <a:gd name="adj" fmla="val 50000"/>
            </a:avLst>
          </a:prstGeom>
          <a:solidFill>
            <a:schemeClr val="dk1"/>
          </a:solidFill>
          <a:ln w="9525" cap="flat" cmpd="sng">
            <a:solidFill>
              <a:srgbClr val="FFFFFF"/>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262" name="Google Shape;262;p23"/>
          <p:cNvSpPr txBox="1"/>
          <p:nvPr/>
        </p:nvSpPr>
        <p:spPr>
          <a:xfrm>
            <a:off x="7111512" y="2946150"/>
            <a:ext cx="1315500" cy="470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FFFF"/>
                </a:solidFill>
                <a:latin typeface="Roboto"/>
                <a:ea typeface="Roboto"/>
                <a:cs typeface="Roboto"/>
                <a:sym typeface="Roboto"/>
              </a:rPr>
              <a:t>April</a:t>
            </a:r>
            <a:endParaRPr sz="1800">
              <a:solidFill>
                <a:srgbClr val="FFFFFF"/>
              </a:solidFill>
              <a:latin typeface="Roboto"/>
              <a:ea typeface="Roboto"/>
              <a:cs typeface="Roboto"/>
              <a:sym typeface="Roboto"/>
            </a:endParaRPr>
          </a:p>
        </p:txBody>
      </p:sp>
      <p:grpSp>
        <p:nvGrpSpPr>
          <p:cNvPr id="263" name="Google Shape;263;p23"/>
          <p:cNvGrpSpPr/>
          <p:nvPr/>
        </p:nvGrpSpPr>
        <p:grpSpPr>
          <a:xfrm>
            <a:off x="7669807" y="2219815"/>
            <a:ext cx="198900" cy="593656"/>
            <a:chOff x="3918084" y="1610215"/>
            <a:chExt cx="198900" cy="593656"/>
          </a:xfrm>
        </p:grpSpPr>
        <p:cxnSp>
          <p:nvCxnSpPr>
            <p:cNvPr id="264" name="Google Shape;264;p23"/>
            <p:cNvCxnSpPr/>
            <p:nvPr/>
          </p:nvCxnSpPr>
          <p:spPr>
            <a:xfrm>
              <a:off x="4017546" y="1649171"/>
              <a:ext cx="0" cy="554700"/>
            </a:xfrm>
            <a:prstGeom prst="straightConnector1">
              <a:avLst/>
            </a:prstGeom>
            <a:noFill/>
            <a:ln w="9525" cap="flat" cmpd="sng">
              <a:solidFill>
                <a:schemeClr val="lt1"/>
              </a:solidFill>
              <a:prstDash val="solid"/>
              <a:round/>
              <a:headEnd type="none" w="sm" len="sm"/>
              <a:tailEnd type="none" w="sm" len="sm"/>
            </a:ln>
          </p:spPr>
        </p:cxnSp>
        <p:sp>
          <p:nvSpPr>
            <p:cNvPr id="265" name="Google Shape;265;p23"/>
            <p:cNvSpPr/>
            <p:nvPr/>
          </p:nvSpPr>
          <p:spPr>
            <a:xfrm>
              <a:off x="3918084" y="1610215"/>
              <a:ext cx="198900" cy="198900"/>
            </a:xfrm>
            <a:prstGeom prst="ellipse">
              <a:avLst/>
            </a:prstGeom>
            <a:solidFill>
              <a:srgbClr val="F4B4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6" name="Google Shape;266;p23"/>
          <p:cNvSpPr txBox="1"/>
          <p:nvPr/>
        </p:nvSpPr>
        <p:spPr>
          <a:xfrm>
            <a:off x="6685979" y="1409450"/>
            <a:ext cx="2242800" cy="906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1600"/>
              </a:spcAft>
              <a:buNone/>
            </a:pPr>
            <a:r>
              <a:rPr lang="en-GB" sz="1500">
                <a:solidFill>
                  <a:srgbClr val="FFFFFF"/>
                </a:solidFill>
                <a:latin typeface="Roboto"/>
                <a:ea typeface="Roboto"/>
                <a:cs typeface="Roboto"/>
                <a:sym typeface="Roboto"/>
              </a:rPr>
              <a:t>Team debriefed and evaluated experience and outcome.</a:t>
            </a:r>
            <a:endParaRPr sz="1500">
              <a:solidFill>
                <a:srgbClr val="FFFFFF"/>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270"/>
        <p:cNvGrpSpPr/>
        <p:nvPr/>
      </p:nvGrpSpPr>
      <p:grpSpPr>
        <a:xfrm>
          <a:off x="0" y="0"/>
          <a:ext cx="0" cy="0"/>
          <a:chOff x="0" y="0"/>
          <a:chExt cx="0" cy="0"/>
        </a:xfrm>
      </p:grpSpPr>
      <p:sp>
        <p:nvSpPr>
          <p:cNvPr id="271" name="Google Shape;271;p24"/>
          <p:cNvSpPr txBox="1">
            <a:spLocks noGrp="1"/>
          </p:cNvSpPr>
          <p:nvPr>
            <p:ph type="title"/>
          </p:nvPr>
        </p:nvSpPr>
        <p:spPr>
          <a:xfrm>
            <a:off x="812750" y="739375"/>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500" dirty="0"/>
              <a:t>Cultural Sensitivity  </a:t>
            </a:r>
            <a:endParaRPr sz="1500" dirty="0"/>
          </a:p>
        </p:txBody>
      </p:sp>
      <p:sp>
        <p:nvSpPr>
          <p:cNvPr id="272" name="Google Shape;272;p24"/>
          <p:cNvSpPr txBox="1">
            <a:spLocks noGrp="1"/>
          </p:cNvSpPr>
          <p:nvPr>
            <p:ph type="body" idx="4294967295"/>
          </p:nvPr>
        </p:nvSpPr>
        <p:spPr>
          <a:xfrm>
            <a:off x="729450" y="1749350"/>
            <a:ext cx="7470600" cy="2628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2300" dirty="0">
                <a:solidFill>
                  <a:srgbClr val="FFFFFF"/>
                </a:solidFill>
              </a:rPr>
              <a:t>Dr. Violeta and Dr. Megan prepared and presented culturally sensitive and contextual topics and materials as a result of:</a:t>
            </a:r>
            <a:endParaRPr sz="2300" dirty="0">
              <a:solidFill>
                <a:srgbClr val="FFFFFF"/>
              </a:solidFill>
            </a:endParaRPr>
          </a:p>
          <a:p>
            <a:pPr marL="457200" lvl="0" indent="-361950" algn="l" rtl="0">
              <a:lnSpc>
                <a:spcPct val="100000"/>
              </a:lnSpc>
              <a:spcBef>
                <a:spcPts val="0"/>
              </a:spcBef>
              <a:spcAft>
                <a:spcPts val="0"/>
              </a:spcAft>
              <a:buClr>
                <a:srgbClr val="FFFFFF"/>
              </a:buClr>
              <a:buSzPts val="2100"/>
              <a:buChar char="●"/>
            </a:pPr>
            <a:r>
              <a:rPr lang="en-GB" sz="2100" dirty="0">
                <a:solidFill>
                  <a:srgbClr val="FFFFFF"/>
                </a:solidFill>
              </a:rPr>
              <a:t>Frequent meetings with Peruvian hosting organization directors and psychologists</a:t>
            </a:r>
            <a:endParaRPr sz="2100" dirty="0">
              <a:solidFill>
                <a:srgbClr val="FFFFFF"/>
              </a:solidFill>
            </a:endParaRPr>
          </a:p>
          <a:p>
            <a:pPr marL="457200" lvl="0" indent="-361950" algn="l" rtl="0">
              <a:lnSpc>
                <a:spcPct val="100000"/>
              </a:lnSpc>
              <a:spcBef>
                <a:spcPts val="0"/>
              </a:spcBef>
              <a:spcAft>
                <a:spcPts val="0"/>
              </a:spcAft>
              <a:buClr>
                <a:srgbClr val="FFFFFF"/>
              </a:buClr>
              <a:buSzPts val="2100"/>
              <a:buChar char="●"/>
            </a:pPr>
            <a:r>
              <a:rPr lang="en-GB" sz="2100" dirty="0">
                <a:solidFill>
                  <a:srgbClr val="FFFFFF"/>
                </a:solidFill>
              </a:rPr>
              <a:t>Weekly meetings with interpreters</a:t>
            </a:r>
            <a:endParaRPr sz="2100" dirty="0">
              <a:solidFill>
                <a:srgbClr val="FFFFFF"/>
              </a:solidFill>
            </a:endParaRPr>
          </a:p>
          <a:p>
            <a:pPr marL="457200" lvl="0" indent="-361950" algn="l" rtl="0">
              <a:lnSpc>
                <a:spcPct val="100000"/>
              </a:lnSpc>
              <a:spcBef>
                <a:spcPts val="0"/>
              </a:spcBef>
              <a:spcAft>
                <a:spcPts val="0"/>
              </a:spcAft>
              <a:buClr>
                <a:srgbClr val="FFFFFF"/>
              </a:buClr>
              <a:buSzPts val="2100"/>
              <a:buChar char="●"/>
            </a:pPr>
            <a:r>
              <a:rPr lang="en-GB" sz="2100" dirty="0">
                <a:solidFill>
                  <a:srgbClr val="FFFFFF"/>
                </a:solidFill>
              </a:rPr>
              <a:t>Weekly group supervision</a:t>
            </a:r>
            <a:endParaRPr sz="2100" dirty="0">
              <a:solidFill>
                <a:srgbClr val="FFFFFF"/>
              </a:solidFill>
            </a:endParaRPr>
          </a:p>
          <a:p>
            <a:pPr marL="0" lvl="0" indent="0" algn="l" rtl="0">
              <a:lnSpc>
                <a:spcPct val="100000"/>
              </a:lnSpc>
              <a:spcBef>
                <a:spcPts val="0"/>
              </a:spcBef>
              <a:spcAft>
                <a:spcPts val="0"/>
              </a:spcAft>
              <a:buNone/>
            </a:pPr>
            <a:endParaRPr sz="2100" dirty="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730725" y="1318650"/>
            <a:ext cx="3893400" cy="103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Psychoeducational Curricula</a:t>
            </a:r>
            <a:endParaRPr/>
          </a:p>
          <a:p>
            <a:pPr marL="0" lvl="0" indent="0" algn="l" rtl="0">
              <a:spcBef>
                <a:spcPts val="0"/>
              </a:spcBef>
              <a:spcAft>
                <a:spcPts val="0"/>
              </a:spcAft>
              <a:buNone/>
            </a:pPr>
            <a:r>
              <a:rPr lang="en-GB" b="0"/>
              <a:t>01</a:t>
            </a:r>
            <a:endParaRPr b="0"/>
          </a:p>
        </p:txBody>
      </p:sp>
      <p:sp>
        <p:nvSpPr>
          <p:cNvPr id="278" name="Google Shape;278;p25"/>
          <p:cNvSpPr txBox="1">
            <a:spLocks noGrp="1"/>
          </p:cNvSpPr>
          <p:nvPr>
            <p:ph type="body" idx="1"/>
          </p:nvPr>
        </p:nvSpPr>
        <p:spPr>
          <a:xfrm>
            <a:off x="721225" y="2662725"/>
            <a:ext cx="3893400" cy="208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t>The curricula was designed with an integrative perspective in psychology and biblical spirituality on topics requested by UNICEP director. The learning objectives were based on Bloom’s Taxonomy levels of knowledge to identity basic concepts in each topic presented.</a:t>
            </a:r>
            <a:endParaRPr sz="1100" dirty="0"/>
          </a:p>
          <a:p>
            <a:pPr marL="0" lvl="0" indent="0" algn="l" rtl="0">
              <a:spcBef>
                <a:spcPts val="1600"/>
              </a:spcBef>
              <a:spcAft>
                <a:spcPts val="0"/>
              </a:spcAft>
              <a:buNone/>
            </a:pPr>
            <a:r>
              <a:rPr lang="en-GB" sz="1100" b="1" dirty="0">
                <a:solidFill>
                  <a:schemeClr val="dk2"/>
                </a:solidFill>
              </a:rPr>
              <a:t>Regent Team of Doctoral Students</a:t>
            </a:r>
            <a:endParaRPr sz="1100" b="1" dirty="0">
              <a:solidFill>
                <a:schemeClr val="dk2"/>
              </a:solidFill>
            </a:endParaRPr>
          </a:p>
          <a:p>
            <a:pPr marL="0" lvl="0" indent="0" algn="l" rtl="0">
              <a:spcBef>
                <a:spcPts val="0"/>
              </a:spcBef>
              <a:spcAft>
                <a:spcPts val="1600"/>
              </a:spcAft>
              <a:buNone/>
            </a:pPr>
            <a:r>
              <a:rPr lang="en-GB" sz="1100" dirty="0"/>
              <a:t>The presenters were first year doctoral students who collaboratively prepared  the curricula through Google documents shared with the UNICEP director and faculty supervisors.</a:t>
            </a:r>
            <a:endParaRPr sz="1100" dirty="0"/>
          </a:p>
        </p:txBody>
      </p:sp>
      <p:pic>
        <p:nvPicPr>
          <p:cNvPr id="279" name="Google Shape;279;p25"/>
          <p:cNvPicPr preferRelativeResize="0"/>
          <p:nvPr/>
        </p:nvPicPr>
        <p:blipFill>
          <a:blip r:embed="rId3">
            <a:alphaModFix/>
          </a:blip>
          <a:stretch>
            <a:fillRect/>
          </a:stretch>
        </p:blipFill>
        <p:spPr>
          <a:xfrm rot="494747">
            <a:off x="6142600" y="398326"/>
            <a:ext cx="3176299" cy="1786675"/>
          </a:xfrm>
          <a:prstGeom prst="rect">
            <a:avLst/>
          </a:prstGeom>
          <a:noFill/>
          <a:ln>
            <a:noFill/>
          </a:ln>
        </p:spPr>
      </p:pic>
      <p:pic>
        <p:nvPicPr>
          <p:cNvPr id="280" name="Google Shape;280;p25"/>
          <p:cNvPicPr preferRelativeResize="0"/>
          <p:nvPr/>
        </p:nvPicPr>
        <p:blipFill rotWithShape="1">
          <a:blip r:embed="rId4">
            <a:alphaModFix/>
          </a:blip>
          <a:srcRect r="23681"/>
          <a:stretch/>
        </p:blipFill>
        <p:spPr>
          <a:xfrm>
            <a:off x="6123894" y="1752025"/>
            <a:ext cx="3020106" cy="2223750"/>
          </a:xfrm>
          <a:prstGeom prst="rect">
            <a:avLst/>
          </a:prstGeom>
          <a:noFill/>
          <a:ln>
            <a:noFill/>
          </a:ln>
        </p:spPr>
      </p:pic>
      <p:pic>
        <p:nvPicPr>
          <p:cNvPr id="281" name="Google Shape;281;p25"/>
          <p:cNvPicPr preferRelativeResize="0"/>
          <p:nvPr/>
        </p:nvPicPr>
        <p:blipFill>
          <a:blip r:embed="rId5">
            <a:alphaModFix/>
          </a:blip>
          <a:stretch>
            <a:fillRect/>
          </a:stretch>
        </p:blipFill>
        <p:spPr>
          <a:xfrm rot="138204">
            <a:off x="6859985" y="3294723"/>
            <a:ext cx="2220305" cy="1350205"/>
          </a:xfrm>
          <a:prstGeom prst="rect">
            <a:avLst/>
          </a:prstGeom>
          <a:noFill/>
          <a:ln>
            <a:noFill/>
          </a:ln>
        </p:spPr>
      </p:pic>
      <p:pic>
        <p:nvPicPr>
          <p:cNvPr id="282" name="Google Shape;282;p25"/>
          <p:cNvPicPr preferRelativeResize="0"/>
          <p:nvPr/>
        </p:nvPicPr>
        <p:blipFill>
          <a:blip r:embed="rId6">
            <a:alphaModFix/>
          </a:blip>
          <a:stretch>
            <a:fillRect/>
          </a:stretch>
        </p:blipFill>
        <p:spPr>
          <a:xfrm rot="-932553">
            <a:off x="4585218" y="3293960"/>
            <a:ext cx="2542487" cy="1430153"/>
          </a:xfrm>
          <a:prstGeom prst="rect">
            <a:avLst/>
          </a:prstGeom>
          <a:noFill/>
          <a:ln>
            <a:noFill/>
          </a:ln>
        </p:spPr>
      </p:pic>
      <p:sp>
        <p:nvSpPr>
          <p:cNvPr id="283" name="Google Shape;283;p25"/>
          <p:cNvSpPr txBox="1"/>
          <p:nvPr/>
        </p:nvSpPr>
        <p:spPr>
          <a:xfrm>
            <a:off x="4908850" y="1904425"/>
            <a:ext cx="1230300" cy="1369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sz="1100" b="1" u="sng">
                <a:solidFill>
                  <a:schemeClr val="accent1"/>
                </a:solidFill>
                <a:latin typeface="Lato"/>
                <a:ea typeface="Lato"/>
                <a:cs typeface="Lato"/>
                <a:sym typeface="Lato"/>
              </a:rPr>
              <a:t>TOPICS</a:t>
            </a:r>
            <a:endParaRPr sz="1100" b="1" u="sng">
              <a:solidFill>
                <a:schemeClr val="accent1"/>
              </a:solidFill>
              <a:latin typeface="Lato"/>
              <a:ea typeface="Lato"/>
              <a:cs typeface="Lato"/>
              <a:sym typeface="Lato"/>
            </a:endParaRPr>
          </a:p>
          <a:p>
            <a:pPr marL="0" lvl="0" indent="0" algn="r" rtl="0">
              <a:spcBef>
                <a:spcPts val="0"/>
              </a:spcBef>
              <a:spcAft>
                <a:spcPts val="0"/>
              </a:spcAft>
              <a:buNone/>
            </a:pPr>
            <a:r>
              <a:rPr lang="en-GB" sz="1100">
                <a:solidFill>
                  <a:schemeClr val="accent1"/>
                </a:solidFill>
                <a:latin typeface="Lato"/>
                <a:ea typeface="Lato"/>
                <a:cs typeface="Lato"/>
                <a:sym typeface="Lato"/>
              </a:rPr>
              <a:t>Trauma</a:t>
            </a:r>
            <a:endParaRPr sz="1100">
              <a:solidFill>
                <a:schemeClr val="accent1"/>
              </a:solidFill>
              <a:latin typeface="Lato"/>
              <a:ea typeface="Lato"/>
              <a:cs typeface="Lato"/>
              <a:sym typeface="Lato"/>
            </a:endParaRPr>
          </a:p>
          <a:p>
            <a:pPr marL="0" lvl="0" indent="0" algn="r" rtl="0">
              <a:spcBef>
                <a:spcPts val="0"/>
              </a:spcBef>
              <a:spcAft>
                <a:spcPts val="0"/>
              </a:spcAft>
              <a:buNone/>
            </a:pPr>
            <a:r>
              <a:rPr lang="en-GB" sz="1100">
                <a:solidFill>
                  <a:schemeClr val="accent1"/>
                </a:solidFill>
                <a:latin typeface="Lato"/>
                <a:ea typeface="Lato"/>
                <a:cs typeface="Lato"/>
                <a:sym typeface="Lato"/>
              </a:rPr>
              <a:t>Grief and Loss</a:t>
            </a:r>
            <a:endParaRPr sz="1100">
              <a:solidFill>
                <a:schemeClr val="accent1"/>
              </a:solidFill>
              <a:latin typeface="Lato"/>
              <a:ea typeface="Lato"/>
              <a:cs typeface="Lato"/>
              <a:sym typeface="Lato"/>
            </a:endParaRPr>
          </a:p>
          <a:p>
            <a:pPr marL="0" lvl="0" indent="0" algn="r" rtl="0">
              <a:spcBef>
                <a:spcPts val="0"/>
              </a:spcBef>
              <a:spcAft>
                <a:spcPts val="0"/>
              </a:spcAft>
              <a:buNone/>
            </a:pPr>
            <a:r>
              <a:rPr lang="en-GB" sz="1100">
                <a:solidFill>
                  <a:schemeClr val="accent1"/>
                </a:solidFill>
                <a:latin typeface="Lato"/>
                <a:ea typeface="Lato"/>
                <a:cs typeface="Lato"/>
                <a:sym typeface="Lato"/>
              </a:rPr>
              <a:t>Helping Skills</a:t>
            </a:r>
            <a:endParaRPr sz="1100">
              <a:solidFill>
                <a:schemeClr val="accent1"/>
              </a:solidFill>
              <a:latin typeface="Lato"/>
              <a:ea typeface="Lato"/>
              <a:cs typeface="Lato"/>
              <a:sym typeface="Lato"/>
            </a:endParaRPr>
          </a:p>
          <a:p>
            <a:pPr marL="0" lvl="0" indent="0" algn="r" rtl="0">
              <a:spcBef>
                <a:spcPts val="0"/>
              </a:spcBef>
              <a:spcAft>
                <a:spcPts val="0"/>
              </a:spcAft>
              <a:buNone/>
            </a:pPr>
            <a:r>
              <a:rPr lang="en-GB" sz="1100">
                <a:solidFill>
                  <a:schemeClr val="accent1"/>
                </a:solidFill>
                <a:latin typeface="Lato"/>
                <a:ea typeface="Lato"/>
                <a:cs typeface="Lato"/>
                <a:sym typeface="Lato"/>
              </a:rPr>
              <a:t>Self Care</a:t>
            </a:r>
            <a:endParaRPr sz="1100">
              <a:solidFill>
                <a:schemeClr val="accent1"/>
              </a:solidFill>
              <a:latin typeface="Lato"/>
              <a:ea typeface="Lato"/>
              <a:cs typeface="Lato"/>
              <a:sym typeface="Lato"/>
            </a:endParaRPr>
          </a:p>
          <a:p>
            <a:pPr marL="0" lvl="0" indent="0" algn="r" rtl="0">
              <a:spcBef>
                <a:spcPts val="0"/>
              </a:spcBef>
              <a:spcAft>
                <a:spcPts val="0"/>
              </a:spcAft>
              <a:buNone/>
            </a:pPr>
            <a:r>
              <a:rPr lang="en-GB" sz="1100">
                <a:solidFill>
                  <a:schemeClr val="accent1"/>
                </a:solidFill>
                <a:latin typeface="Lato"/>
                <a:ea typeface="Lato"/>
                <a:cs typeface="Lato"/>
                <a:sym typeface="Lato"/>
              </a:rPr>
              <a:t>Psychological First Aid</a:t>
            </a:r>
            <a:endParaRPr sz="1100">
              <a:solidFill>
                <a:schemeClr val="accent1"/>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6"/>
          <p:cNvSpPr txBox="1">
            <a:spLocks noGrp="1"/>
          </p:cNvSpPr>
          <p:nvPr>
            <p:ph type="title"/>
          </p:nvPr>
        </p:nvSpPr>
        <p:spPr>
          <a:xfrm>
            <a:off x="730725" y="1318650"/>
            <a:ext cx="3893400" cy="103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Research</a:t>
            </a:r>
            <a:endParaRPr/>
          </a:p>
          <a:p>
            <a:pPr marL="0" lvl="0" indent="0" algn="l" rtl="0">
              <a:spcBef>
                <a:spcPts val="0"/>
              </a:spcBef>
              <a:spcAft>
                <a:spcPts val="0"/>
              </a:spcAft>
              <a:buNone/>
            </a:pPr>
            <a:r>
              <a:rPr lang="en-GB" b="0"/>
              <a:t>02</a:t>
            </a:r>
            <a:endParaRPr b="0"/>
          </a:p>
        </p:txBody>
      </p:sp>
      <p:sp>
        <p:nvSpPr>
          <p:cNvPr id="289" name="Google Shape;289;p26"/>
          <p:cNvSpPr txBox="1">
            <a:spLocks noGrp="1"/>
          </p:cNvSpPr>
          <p:nvPr>
            <p:ph type="body" idx="1"/>
          </p:nvPr>
        </p:nvSpPr>
        <p:spPr>
          <a:xfrm>
            <a:off x="721225" y="2434125"/>
            <a:ext cx="3965700" cy="208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a:t>The Regent Team of Doctoral Students prepared a “Peru Needs Assessment” survey to evaluate the mental health training needs of UNICEP volunteers. The SurveyMonkey assessment was designed with contextual concerns on diverse mental health topics. The ProQOL v5 was included.</a:t>
            </a:r>
            <a:endParaRPr sz="1100"/>
          </a:p>
          <a:p>
            <a:pPr marL="0" lvl="0" indent="0" algn="l" rtl="0">
              <a:spcBef>
                <a:spcPts val="1600"/>
              </a:spcBef>
              <a:spcAft>
                <a:spcPts val="0"/>
              </a:spcAft>
              <a:buNone/>
            </a:pPr>
            <a:r>
              <a:rPr lang="en-GB" sz="1100" b="1">
                <a:solidFill>
                  <a:schemeClr val="dk2"/>
                </a:solidFill>
              </a:rPr>
              <a:t>Data Collection</a:t>
            </a:r>
            <a:endParaRPr sz="1100" b="1">
              <a:solidFill>
                <a:schemeClr val="dk2"/>
              </a:solidFill>
            </a:endParaRPr>
          </a:p>
          <a:p>
            <a:pPr marL="0" lvl="0" indent="0" algn="l" rtl="0">
              <a:spcBef>
                <a:spcPts val="0"/>
              </a:spcBef>
              <a:spcAft>
                <a:spcPts val="1600"/>
              </a:spcAft>
              <a:buNone/>
            </a:pPr>
            <a:r>
              <a:rPr lang="en-GB" sz="1100"/>
              <a:t>UNICEP directors requested the team to explain the Informed Consent terminology to participants. 240 participants responded. 26% were pastors and 30% were in the psychology field.</a:t>
            </a:r>
            <a:endParaRPr sz="1100"/>
          </a:p>
        </p:txBody>
      </p:sp>
      <p:pic>
        <p:nvPicPr>
          <p:cNvPr id="290" name="Google Shape;290;p26"/>
          <p:cNvPicPr preferRelativeResize="0"/>
          <p:nvPr/>
        </p:nvPicPr>
        <p:blipFill>
          <a:blip r:embed="rId3">
            <a:alphaModFix/>
          </a:blip>
          <a:stretch>
            <a:fillRect/>
          </a:stretch>
        </p:blipFill>
        <p:spPr>
          <a:xfrm rot="503485">
            <a:off x="6101326" y="173823"/>
            <a:ext cx="2625022" cy="3310180"/>
          </a:xfrm>
          <a:prstGeom prst="rect">
            <a:avLst/>
          </a:prstGeom>
          <a:noFill/>
          <a:ln w="9525" cap="flat" cmpd="sng">
            <a:solidFill>
              <a:srgbClr val="999999"/>
            </a:solidFill>
            <a:prstDash val="solid"/>
            <a:round/>
            <a:headEnd type="none" w="sm" len="sm"/>
            <a:tailEnd type="none" w="sm" len="sm"/>
          </a:ln>
          <a:effectLst>
            <a:outerShdw blurRad="57150" dist="19050" dir="5400000" algn="bl" rotWithShape="0">
              <a:srgbClr val="000000">
                <a:alpha val="50000"/>
              </a:srgbClr>
            </a:outerShdw>
          </a:effectLst>
        </p:spPr>
      </p:pic>
      <p:pic>
        <p:nvPicPr>
          <p:cNvPr id="291" name="Google Shape;291;p26"/>
          <p:cNvPicPr preferRelativeResize="0"/>
          <p:nvPr/>
        </p:nvPicPr>
        <p:blipFill rotWithShape="1">
          <a:blip r:embed="rId4">
            <a:alphaModFix/>
          </a:blip>
          <a:srcRect l="3141" r="5275"/>
          <a:stretch/>
        </p:blipFill>
        <p:spPr>
          <a:xfrm>
            <a:off x="5156600" y="2713450"/>
            <a:ext cx="3743099" cy="2298925"/>
          </a:xfrm>
          <a:prstGeom prst="rect">
            <a:avLst/>
          </a:prstGeom>
          <a:noFill/>
          <a:ln w="9525" cap="flat" cmpd="sng">
            <a:solidFill>
              <a:srgbClr val="B7B7B7"/>
            </a:solidFill>
            <a:prstDash val="solid"/>
            <a:round/>
            <a:headEnd type="none" w="sm" len="sm"/>
            <a:tailEnd type="none" w="sm" len="sm"/>
          </a:ln>
          <a:effectLst>
            <a:outerShdw blurRad="57150" dist="19050" dir="5400000" algn="bl" rotWithShape="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27"/>
          <p:cNvPicPr preferRelativeResize="0"/>
          <p:nvPr/>
        </p:nvPicPr>
        <p:blipFill>
          <a:blip r:embed="rId3">
            <a:alphaModFix/>
          </a:blip>
          <a:stretch>
            <a:fillRect/>
          </a:stretch>
        </p:blipFill>
        <p:spPr>
          <a:xfrm>
            <a:off x="4758825" y="719450"/>
            <a:ext cx="4224576" cy="2326979"/>
          </a:xfrm>
          <a:prstGeom prst="rect">
            <a:avLst/>
          </a:prstGeom>
          <a:noFill/>
          <a:ln>
            <a:noFill/>
          </a:ln>
        </p:spPr>
      </p:pic>
      <p:pic>
        <p:nvPicPr>
          <p:cNvPr id="297" name="Google Shape;297;p27"/>
          <p:cNvPicPr preferRelativeResize="0"/>
          <p:nvPr/>
        </p:nvPicPr>
        <p:blipFill>
          <a:blip r:embed="rId4">
            <a:alphaModFix/>
          </a:blip>
          <a:stretch>
            <a:fillRect/>
          </a:stretch>
        </p:blipFill>
        <p:spPr>
          <a:xfrm rot="520575">
            <a:off x="7117829" y="3080387"/>
            <a:ext cx="2296542" cy="1991302"/>
          </a:xfrm>
          <a:prstGeom prst="rect">
            <a:avLst/>
          </a:prstGeom>
          <a:noFill/>
          <a:ln w="9525" cap="flat" cmpd="sng">
            <a:solidFill>
              <a:srgbClr val="B7B7B7"/>
            </a:solidFill>
            <a:prstDash val="solid"/>
            <a:round/>
            <a:headEnd type="none" w="sm" len="sm"/>
            <a:tailEnd type="none" w="sm" len="sm"/>
          </a:ln>
          <a:effectLst>
            <a:outerShdw blurRad="57150" dist="19050" dir="5400000" algn="bl" rotWithShape="0">
              <a:srgbClr val="000000">
                <a:alpha val="50000"/>
              </a:srgbClr>
            </a:outerShdw>
          </a:effectLst>
        </p:spPr>
      </p:pic>
      <p:sp>
        <p:nvSpPr>
          <p:cNvPr id="298" name="Google Shape;298;p27"/>
          <p:cNvSpPr txBox="1">
            <a:spLocks noGrp="1"/>
          </p:cNvSpPr>
          <p:nvPr>
            <p:ph type="title"/>
          </p:nvPr>
        </p:nvSpPr>
        <p:spPr>
          <a:xfrm>
            <a:off x="730725" y="1318650"/>
            <a:ext cx="4028100" cy="103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Program Participants</a:t>
            </a:r>
            <a:endParaRPr/>
          </a:p>
          <a:p>
            <a:pPr marL="0" lvl="0" indent="0" algn="l" rtl="0">
              <a:spcBef>
                <a:spcPts val="0"/>
              </a:spcBef>
              <a:spcAft>
                <a:spcPts val="0"/>
              </a:spcAft>
              <a:buNone/>
            </a:pPr>
            <a:r>
              <a:rPr lang="en-GB" b="0"/>
              <a:t>03</a:t>
            </a:r>
            <a:endParaRPr b="0"/>
          </a:p>
        </p:txBody>
      </p:sp>
      <p:sp>
        <p:nvSpPr>
          <p:cNvPr id="299" name="Google Shape;299;p27"/>
          <p:cNvSpPr txBox="1">
            <a:spLocks noGrp="1"/>
          </p:cNvSpPr>
          <p:nvPr>
            <p:ph type="body" idx="1"/>
          </p:nvPr>
        </p:nvSpPr>
        <p:spPr>
          <a:xfrm>
            <a:off x="721225" y="2510325"/>
            <a:ext cx="3893400" cy="208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a:t>UNICEP Christian volunteers connected from diverse regions in Peru—atypical and unprecedented for any type of event. Peru government, church, and society are centralized to the capital city of Lima. Participants  were pastors, psychologists, church leaders, college students, and school teachers, among others.</a:t>
            </a:r>
            <a:endParaRPr sz="1100"/>
          </a:p>
          <a:p>
            <a:pPr marL="0" lvl="0" indent="0" algn="l" rtl="0">
              <a:spcBef>
                <a:spcPts val="1600"/>
              </a:spcBef>
              <a:spcAft>
                <a:spcPts val="0"/>
              </a:spcAft>
              <a:buNone/>
            </a:pPr>
            <a:r>
              <a:rPr lang="en-GB" sz="1100" b="1">
                <a:solidFill>
                  <a:schemeClr val="dk2"/>
                </a:solidFill>
              </a:rPr>
              <a:t>Response</a:t>
            </a:r>
            <a:endParaRPr sz="1100" b="1">
              <a:solidFill>
                <a:schemeClr val="dk2"/>
              </a:solidFill>
            </a:endParaRPr>
          </a:p>
          <a:p>
            <a:pPr marL="0" lvl="0" indent="0" algn="l" rtl="0">
              <a:spcBef>
                <a:spcPts val="0"/>
              </a:spcBef>
              <a:spcAft>
                <a:spcPts val="1600"/>
              </a:spcAft>
              <a:buNone/>
            </a:pPr>
            <a:r>
              <a:rPr lang="en-GB" sz="1100"/>
              <a:t>Participants’ comments were encouraging through different sources, homework, Google evaluations, and chats. They reflected on how  presentations serve them as individuals and in their ministry activities and professional jobs.</a:t>
            </a:r>
            <a:endParaRPr sz="1100"/>
          </a:p>
        </p:txBody>
      </p:sp>
      <p:sp>
        <p:nvSpPr>
          <p:cNvPr id="300" name="Google Shape;300;p27"/>
          <p:cNvSpPr txBox="1"/>
          <p:nvPr/>
        </p:nvSpPr>
        <p:spPr>
          <a:xfrm>
            <a:off x="4913575" y="617275"/>
            <a:ext cx="357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latin typeface="Lato"/>
                <a:ea typeface="Lato"/>
                <a:cs typeface="Lato"/>
                <a:sym typeface="Lato"/>
              </a:rPr>
              <a:t>“Give two words you have learned today”</a:t>
            </a:r>
            <a:endParaRPr>
              <a:latin typeface="Lato"/>
              <a:ea typeface="Lato"/>
              <a:cs typeface="Lato"/>
              <a:sym typeface="Lato"/>
            </a:endParaRPr>
          </a:p>
        </p:txBody>
      </p:sp>
      <p:sp>
        <p:nvSpPr>
          <p:cNvPr id="301" name="Google Shape;301;p27"/>
          <p:cNvSpPr txBox="1"/>
          <p:nvPr/>
        </p:nvSpPr>
        <p:spPr>
          <a:xfrm>
            <a:off x="4614625" y="1810700"/>
            <a:ext cx="11769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a:solidFill>
                  <a:srgbClr val="666666"/>
                </a:solidFill>
                <a:latin typeface="Lato"/>
                <a:ea typeface="Lato"/>
                <a:cs typeface="Lato"/>
                <a:sym typeface="Lato"/>
              </a:rPr>
              <a:t>Self-Care and</a:t>
            </a:r>
            <a:endParaRPr>
              <a:solidFill>
                <a:srgbClr val="666666"/>
              </a:solidFill>
              <a:latin typeface="Lato"/>
              <a:ea typeface="Lato"/>
              <a:cs typeface="Lato"/>
              <a:sym typeface="Lato"/>
            </a:endParaRPr>
          </a:p>
          <a:p>
            <a:pPr marL="0" lvl="0" indent="0" algn="ctr" rtl="0">
              <a:spcBef>
                <a:spcPts val="0"/>
              </a:spcBef>
              <a:spcAft>
                <a:spcPts val="0"/>
              </a:spcAft>
              <a:buNone/>
            </a:pPr>
            <a:r>
              <a:rPr lang="en-GB">
                <a:solidFill>
                  <a:srgbClr val="666666"/>
                </a:solidFill>
                <a:latin typeface="Lato"/>
                <a:ea typeface="Lato"/>
                <a:cs typeface="Lato"/>
                <a:sym typeface="Lato"/>
              </a:rPr>
              <a:t>Listen</a:t>
            </a:r>
            <a:endParaRPr>
              <a:solidFill>
                <a:srgbClr val="666666"/>
              </a:solidFill>
              <a:latin typeface="Lato"/>
              <a:ea typeface="Lato"/>
              <a:cs typeface="Lato"/>
              <a:sym typeface="Lato"/>
            </a:endParaRPr>
          </a:p>
        </p:txBody>
      </p:sp>
      <p:cxnSp>
        <p:nvCxnSpPr>
          <p:cNvPr id="302" name="Google Shape;302;p27"/>
          <p:cNvCxnSpPr>
            <a:stCxn id="301" idx="3"/>
          </p:cNvCxnSpPr>
          <p:nvPr/>
        </p:nvCxnSpPr>
        <p:spPr>
          <a:xfrm rot="10800000" flipH="1">
            <a:off x="5791525" y="2190050"/>
            <a:ext cx="603600" cy="36300"/>
          </a:xfrm>
          <a:prstGeom prst="straightConnector1">
            <a:avLst/>
          </a:prstGeom>
          <a:noFill/>
          <a:ln w="9525" cap="flat" cmpd="sng">
            <a:solidFill>
              <a:srgbClr val="666666"/>
            </a:solidFill>
            <a:prstDash val="solid"/>
            <a:round/>
            <a:headEnd type="none" w="med" len="med"/>
            <a:tailEnd type="triangle" w="med" len="med"/>
          </a:ln>
        </p:spPr>
      </p:cxnSp>
      <p:pic>
        <p:nvPicPr>
          <p:cNvPr id="303" name="Google Shape;303;p27"/>
          <p:cNvPicPr preferRelativeResize="0"/>
          <p:nvPr/>
        </p:nvPicPr>
        <p:blipFill>
          <a:blip r:embed="rId5">
            <a:alphaModFix/>
          </a:blip>
          <a:stretch>
            <a:fillRect/>
          </a:stretch>
        </p:blipFill>
        <p:spPr>
          <a:xfrm rot="762522">
            <a:off x="6651598" y="3926243"/>
            <a:ext cx="1843106" cy="1764994"/>
          </a:xfrm>
          <a:prstGeom prst="rect">
            <a:avLst/>
          </a:prstGeom>
          <a:noFill/>
          <a:ln w="9525" cap="flat" cmpd="sng">
            <a:solidFill>
              <a:srgbClr val="B7B7B7"/>
            </a:solidFill>
            <a:prstDash val="solid"/>
            <a:round/>
            <a:headEnd type="none" w="sm" len="sm"/>
            <a:tailEnd type="none" w="sm" len="sm"/>
          </a:ln>
          <a:effectLst>
            <a:outerShdw blurRad="57150" dist="19050" dir="5400000" algn="bl" rotWithShape="0">
              <a:srgbClr val="000000">
                <a:alpha val="50000"/>
              </a:srgbClr>
            </a:outerShdw>
          </a:effectLst>
        </p:spPr>
      </p:pic>
      <p:pic>
        <p:nvPicPr>
          <p:cNvPr id="304" name="Google Shape;304;p27"/>
          <p:cNvPicPr preferRelativeResize="0"/>
          <p:nvPr/>
        </p:nvPicPr>
        <p:blipFill>
          <a:blip r:embed="rId6">
            <a:alphaModFix/>
          </a:blip>
          <a:stretch>
            <a:fillRect/>
          </a:stretch>
        </p:blipFill>
        <p:spPr>
          <a:xfrm rot="-360117">
            <a:off x="4743950" y="2781849"/>
            <a:ext cx="2025799" cy="2579824"/>
          </a:xfrm>
          <a:prstGeom prst="rect">
            <a:avLst/>
          </a:prstGeom>
          <a:noFill/>
          <a:ln w="9525" cap="flat" cmpd="sng">
            <a:solidFill>
              <a:srgbClr val="B7B7B7"/>
            </a:solidFill>
            <a:prstDash val="solid"/>
            <a:round/>
            <a:headEnd type="none" w="sm" len="sm"/>
            <a:tailEnd type="none" w="sm" len="sm"/>
          </a:ln>
          <a:effectLst>
            <a:outerShdw blurRad="57150" dist="19050" dir="5400000" algn="bl" rotWithShape="0">
              <a:srgbClr val="000000">
                <a:alpha val="50000"/>
              </a:srgbClr>
            </a:outerShdw>
          </a:effectLst>
        </p:spPr>
      </p:pic>
      <p:pic>
        <p:nvPicPr>
          <p:cNvPr id="305" name="Google Shape;305;p27"/>
          <p:cNvPicPr preferRelativeResize="0"/>
          <p:nvPr/>
        </p:nvPicPr>
        <p:blipFill>
          <a:blip r:embed="rId7">
            <a:alphaModFix/>
          </a:blip>
          <a:stretch>
            <a:fillRect/>
          </a:stretch>
        </p:blipFill>
        <p:spPr>
          <a:xfrm>
            <a:off x="5708925" y="3219525"/>
            <a:ext cx="1953979" cy="1713024"/>
          </a:xfrm>
          <a:prstGeom prst="rect">
            <a:avLst/>
          </a:prstGeom>
          <a:noFill/>
          <a:ln w="9525" cap="flat" cmpd="sng">
            <a:solidFill>
              <a:srgbClr val="B7B7B7"/>
            </a:solidFill>
            <a:prstDash val="solid"/>
            <a:round/>
            <a:headEnd type="none" w="sm" len="sm"/>
            <a:tailEnd type="none" w="sm" len="sm"/>
          </a:ln>
          <a:effectLst>
            <a:outerShdw blurRad="57150" dist="19050" dir="5400000" algn="bl" rotWithShape="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8"/>
          <p:cNvSpPr txBox="1">
            <a:spLocks noGrp="1"/>
          </p:cNvSpPr>
          <p:nvPr>
            <p:ph type="title"/>
          </p:nvPr>
        </p:nvSpPr>
        <p:spPr>
          <a:xfrm>
            <a:off x="721225" y="1352675"/>
            <a:ext cx="3300900" cy="85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Testimony</a:t>
            </a:r>
            <a:endParaRPr/>
          </a:p>
          <a:p>
            <a:pPr marL="0" lvl="0" indent="0" algn="l" rtl="0">
              <a:spcBef>
                <a:spcPts val="0"/>
              </a:spcBef>
              <a:spcAft>
                <a:spcPts val="0"/>
              </a:spcAft>
              <a:buNone/>
            </a:pPr>
            <a:r>
              <a:rPr lang="en-GB"/>
              <a:t>Ruth Chacca</a:t>
            </a:r>
            <a:endParaRPr/>
          </a:p>
        </p:txBody>
      </p:sp>
      <p:pic>
        <p:nvPicPr>
          <p:cNvPr id="311" name="Google Shape;311;p28" title="Video Bombera.mp4">
            <a:hlinkClick r:id="rId3"/>
          </p:cNvPr>
          <p:cNvPicPr preferRelativeResize="0"/>
          <p:nvPr/>
        </p:nvPicPr>
        <p:blipFill>
          <a:blip r:embed="rId4">
            <a:alphaModFix/>
          </a:blip>
          <a:stretch>
            <a:fillRect/>
          </a:stretch>
        </p:blipFill>
        <p:spPr>
          <a:xfrm>
            <a:off x="4105550" y="1352675"/>
            <a:ext cx="4836432" cy="2720501"/>
          </a:xfrm>
          <a:prstGeom prst="rect">
            <a:avLst/>
          </a:prstGeom>
          <a:noFill/>
          <a:ln>
            <a:noFill/>
          </a:ln>
          <a:effectLst>
            <a:outerShdw blurRad="57150" dist="19050" dir="5400000" algn="bl" rotWithShape="0">
              <a:srgbClr val="000000">
                <a:alpha val="50000"/>
              </a:srgbClr>
            </a:outerShdw>
          </a:effectLst>
        </p:spPr>
      </p:pic>
      <p:sp>
        <p:nvSpPr>
          <p:cNvPr id="312" name="Google Shape;312;p28"/>
          <p:cNvSpPr txBox="1">
            <a:spLocks noGrp="1"/>
          </p:cNvSpPr>
          <p:nvPr>
            <p:ph type="body" idx="1"/>
          </p:nvPr>
        </p:nvSpPr>
        <p:spPr>
          <a:xfrm>
            <a:off x="721225" y="2212176"/>
            <a:ext cx="3300900" cy="37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a:t>Volunteer Firefighter</a:t>
            </a:r>
            <a:endParaRPr sz="1100"/>
          </a:p>
        </p:txBody>
      </p:sp>
      <p:pic>
        <p:nvPicPr>
          <p:cNvPr id="313" name="Google Shape;313;p28"/>
          <p:cNvPicPr preferRelativeResize="0"/>
          <p:nvPr/>
        </p:nvPicPr>
        <p:blipFill>
          <a:blip r:embed="rId5">
            <a:alphaModFix/>
          </a:blip>
          <a:stretch>
            <a:fillRect/>
          </a:stretch>
        </p:blipFill>
        <p:spPr>
          <a:xfrm rot="-410204">
            <a:off x="2583175" y="2821675"/>
            <a:ext cx="1485900" cy="2095500"/>
          </a:xfrm>
          <a:prstGeom prst="rect">
            <a:avLst/>
          </a:prstGeom>
          <a:noFill/>
          <a:ln>
            <a:noFill/>
          </a:ln>
          <a:effectLst>
            <a:outerShdw blurRad="57150" dist="19050" dir="5400000" algn="bl" rotWithShape="0">
              <a:srgbClr val="000000">
                <a:alpha val="50000"/>
              </a:srgbClr>
            </a:outerShdw>
          </a:effectLst>
        </p:spPr>
      </p:pic>
      <p:sp>
        <p:nvSpPr>
          <p:cNvPr id="314" name="Google Shape;314;p28"/>
          <p:cNvSpPr txBox="1"/>
          <p:nvPr/>
        </p:nvSpPr>
        <p:spPr>
          <a:xfrm>
            <a:off x="622725" y="2660700"/>
            <a:ext cx="17955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rgbClr val="666666"/>
                </a:solidFill>
                <a:latin typeface="Lato"/>
                <a:ea typeface="Lato"/>
                <a:cs typeface="Lato"/>
                <a:sym typeface="Lato"/>
              </a:rPr>
              <a:t>“It has been a wonderful experience with Christian mental health professionals especially in times of COVID learning about the self care plan.”</a:t>
            </a:r>
            <a:endParaRPr>
              <a:solidFill>
                <a:srgbClr val="666666"/>
              </a:solidFill>
              <a:latin typeface="Lato"/>
              <a:ea typeface="Lato"/>
              <a:cs typeface="Lato"/>
              <a:sym typeface="Lato"/>
            </a:endParaRPr>
          </a:p>
        </p:txBody>
      </p:sp>
      <p:sp>
        <p:nvSpPr>
          <p:cNvPr id="315" name="Google Shape;315;p28"/>
          <p:cNvSpPr txBox="1"/>
          <p:nvPr/>
        </p:nvSpPr>
        <p:spPr>
          <a:xfrm>
            <a:off x="5596375" y="4073175"/>
            <a:ext cx="34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a:solidFill>
                  <a:srgbClr val="999999"/>
                </a:solidFill>
                <a:latin typeface="Lato"/>
                <a:ea typeface="Lato"/>
                <a:cs typeface="Lato"/>
                <a:sym typeface="Lato"/>
              </a:rPr>
              <a:t>English voice over by Monica Rodrigo, 1:04 minutes</a:t>
            </a:r>
            <a:endParaRPr sz="1100">
              <a:solidFill>
                <a:srgbClr val="999999"/>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10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9"/>
          <p:cNvSpPr txBox="1">
            <a:spLocks noGrp="1"/>
          </p:cNvSpPr>
          <p:nvPr>
            <p:ph type="title"/>
          </p:nvPr>
        </p:nvSpPr>
        <p:spPr>
          <a:xfrm>
            <a:off x="5444800" y="1061825"/>
            <a:ext cx="3300900" cy="51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Testimony</a:t>
            </a:r>
            <a:endParaRPr/>
          </a:p>
          <a:p>
            <a:pPr marL="0" lvl="0" indent="0" algn="l" rtl="0">
              <a:spcBef>
                <a:spcPts val="0"/>
              </a:spcBef>
              <a:spcAft>
                <a:spcPts val="0"/>
              </a:spcAft>
              <a:buNone/>
            </a:pPr>
            <a:r>
              <a:rPr lang="en-GB"/>
              <a:t>Judith Ucharima</a:t>
            </a:r>
            <a:endParaRPr/>
          </a:p>
        </p:txBody>
      </p:sp>
      <p:sp>
        <p:nvSpPr>
          <p:cNvPr id="321" name="Google Shape;321;p29"/>
          <p:cNvSpPr txBox="1">
            <a:spLocks noGrp="1"/>
          </p:cNvSpPr>
          <p:nvPr>
            <p:ph type="body" idx="1"/>
          </p:nvPr>
        </p:nvSpPr>
        <p:spPr>
          <a:xfrm>
            <a:off x="5444800" y="1921326"/>
            <a:ext cx="3300900" cy="35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a:t>Pastor’s wife Assemblies of God—Ica, Peru</a:t>
            </a:r>
            <a:endParaRPr sz="1100"/>
          </a:p>
        </p:txBody>
      </p:sp>
      <p:pic>
        <p:nvPicPr>
          <p:cNvPr id="322" name="Google Shape;322;p29" title="Video ICA.mp4">
            <a:hlinkClick r:id="rId3"/>
          </p:cNvPr>
          <p:cNvPicPr preferRelativeResize="0"/>
          <p:nvPr/>
        </p:nvPicPr>
        <p:blipFill>
          <a:blip r:embed="rId4">
            <a:alphaModFix/>
          </a:blip>
          <a:stretch>
            <a:fillRect/>
          </a:stretch>
        </p:blipFill>
        <p:spPr>
          <a:xfrm>
            <a:off x="389525" y="1921325"/>
            <a:ext cx="4619424" cy="2598424"/>
          </a:xfrm>
          <a:prstGeom prst="rect">
            <a:avLst/>
          </a:prstGeom>
          <a:noFill/>
          <a:ln>
            <a:noFill/>
          </a:ln>
          <a:effectLst>
            <a:outerShdw blurRad="100013" dist="47625" dir="5400000" algn="bl" rotWithShape="0">
              <a:srgbClr val="000000">
                <a:alpha val="50000"/>
              </a:srgbClr>
            </a:outerShdw>
          </a:effectLst>
        </p:spPr>
      </p:pic>
      <p:pic>
        <p:nvPicPr>
          <p:cNvPr id="323" name="Google Shape;323;p29"/>
          <p:cNvPicPr preferRelativeResize="0"/>
          <p:nvPr/>
        </p:nvPicPr>
        <p:blipFill>
          <a:blip r:embed="rId5">
            <a:alphaModFix/>
          </a:blip>
          <a:stretch>
            <a:fillRect/>
          </a:stretch>
        </p:blipFill>
        <p:spPr>
          <a:xfrm>
            <a:off x="5074274" y="2756625"/>
            <a:ext cx="1579349" cy="2172051"/>
          </a:xfrm>
          <a:prstGeom prst="rect">
            <a:avLst/>
          </a:prstGeom>
          <a:noFill/>
          <a:ln>
            <a:noFill/>
          </a:ln>
        </p:spPr>
      </p:pic>
      <p:sp>
        <p:nvSpPr>
          <p:cNvPr id="324" name="Google Shape;324;p29"/>
          <p:cNvSpPr txBox="1"/>
          <p:nvPr/>
        </p:nvSpPr>
        <p:spPr>
          <a:xfrm>
            <a:off x="389525" y="4574675"/>
            <a:ext cx="405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a:solidFill>
                  <a:srgbClr val="999999"/>
                </a:solidFill>
                <a:latin typeface="Lato"/>
                <a:ea typeface="Lato"/>
                <a:cs typeface="Lato"/>
                <a:sym typeface="Lato"/>
              </a:rPr>
              <a:t>English voice over by Monica Rodrigo, 1:24 minutes</a:t>
            </a:r>
            <a:endParaRPr sz="1100">
              <a:solidFill>
                <a:srgbClr val="999999"/>
              </a:solidFill>
              <a:latin typeface="Lato"/>
              <a:ea typeface="Lato"/>
              <a:cs typeface="Lato"/>
              <a:sym typeface="Lato"/>
            </a:endParaRPr>
          </a:p>
        </p:txBody>
      </p:sp>
      <p:sp>
        <p:nvSpPr>
          <p:cNvPr id="325" name="Google Shape;325;p29"/>
          <p:cNvSpPr txBox="1"/>
          <p:nvPr/>
        </p:nvSpPr>
        <p:spPr>
          <a:xfrm>
            <a:off x="6729850" y="2448850"/>
            <a:ext cx="1957200" cy="20727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GB" sz="1300">
                <a:solidFill>
                  <a:srgbClr val="666666"/>
                </a:solidFill>
                <a:latin typeface="Lato"/>
                <a:ea typeface="Lato"/>
                <a:cs typeface="Lato"/>
                <a:sym typeface="Lato"/>
              </a:rPr>
              <a:t>“Many times we only focus on the spiritual…. but we need to be comprehensive and learn to refer to professionals for the emotional.”</a:t>
            </a:r>
            <a:endParaRPr sz="1300">
              <a:solidFill>
                <a:srgbClr val="666666"/>
              </a:solidFill>
              <a:latin typeface="Lato"/>
              <a:ea typeface="Lato"/>
              <a:cs typeface="Lato"/>
              <a:sym typeface="Lato"/>
            </a:endParaRPr>
          </a:p>
          <a:p>
            <a:pPr marL="0" lvl="0" indent="0" algn="r" rtl="0">
              <a:spcBef>
                <a:spcPts val="0"/>
              </a:spcBef>
              <a:spcAft>
                <a:spcPts val="0"/>
              </a:spcAft>
              <a:buNone/>
            </a:pPr>
            <a:endParaRPr sz="1800">
              <a:solidFill>
                <a:srgbClr val="666666"/>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2"/>
                                        </p:tgtEl>
                                        <p:attrNameLst>
                                          <p:attrName>style.visibility</p:attrName>
                                        </p:attrNameLst>
                                      </p:cBhvr>
                                      <p:to>
                                        <p:strVal val="visible"/>
                                      </p:to>
                                    </p:set>
                                    <p:animEffect transition="in" filter="fade">
                                      <p:cBhvr>
                                        <p:cTn id="7" dur="10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0"/>
          <p:cNvSpPr txBox="1">
            <a:spLocks noGrp="1"/>
          </p:cNvSpPr>
          <p:nvPr>
            <p:ph type="title"/>
          </p:nvPr>
        </p:nvSpPr>
        <p:spPr>
          <a:xfrm>
            <a:off x="729450" y="1367864"/>
            <a:ext cx="7688400" cy="535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b="0"/>
              <a:t>04 </a:t>
            </a:r>
            <a:r>
              <a:rPr lang="en-GB"/>
              <a:t>Psychoeducational Program Outcome  </a:t>
            </a:r>
            <a:endParaRPr sz="1000"/>
          </a:p>
        </p:txBody>
      </p:sp>
      <p:grpSp>
        <p:nvGrpSpPr>
          <p:cNvPr id="331" name="Google Shape;331;p30"/>
          <p:cNvGrpSpPr/>
          <p:nvPr/>
        </p:nvGrpSpPr>
        <p:grpSpPr>
          <a:xfrm>
            <a:off x="830400" y="3274596"/>
            <a:ext cx="2501700" cy="1353953"/>
            <a:chOff x="830400" y="3274596"/>
            <a:chExt cx="2501700" cy="1353953"/>
          </a:xfrm>
        </p:grpSpPr>
        <p:sp>
          <p:nvSpPr>
            <p:cNvPr id="332" name="Google Shape;332;p30"/>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0"/>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4" name="Google Shape;334;p30"/>
          <p:cNvSpPr txBox="1">
            <a:spLocks noGrp="1"/>
          </p:cNvSpPr>
          <p:nvPr>
            <p:ph type="title"/>
          </p:nvPr>
        </p:nvSpPr>
        <p:spPr>
          <a:xfrm>
            <a:off x="891328" y="3379278"/>
            <a:ext cx="2238300" cy="43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000"/>
              <a:t>Peruvian Christian Volunteers</a:t>
            </a:r>
            <a:endParaRPr sz="1000"/>
          </a:p>
        </p:txBody>
      </p:sp>
      <p:sp>
        <p:nvSpPr>
          <p:cNvPr id="335" name="Google Shape;335;p30"/>
          <p:cNvSpPr txBox="1">
            <a:spLocks noGrp="1"/>
          </p:cNvSpPr>
          <p:nvPr>
            <p:ph type="body" idx="4294967295"/>
          </p:nvPr>
        </p:nvSpPr>
        <p:spPr>
          <a:xfrm>
            <a:off x="891328" y="3733255"/>
            <a:ext cx="2238300" cy="649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800"/>
              <a:t>Reported learning mostly to implement a Self-Care plan, to normalize their grieving process, to listen more to others’ needs, and to help others holistically.</a:t>
            </a:r>
            <a:endParaRPr sz="800"/>
          </a:p>
        </p:txBody>
      </p:sp>
      <p:grpSp>
        <p:nvGrpSpPr>
          <p:cNvPr id="336" name="Google Shape;336;p30"/>
          <p:cNvGrpSpPr/>
          <p:nvPr/>
        </p:nvGrpSpPr>
        <p:grpSpPr>
          <a:xfrm rot="10800000" flipH="1">
            <a:off x="3332875" y="2142680"/>
            <a:ext cx="2501700" cy="1353953"/>
            <a:chOff x="830400" y="3274596"/>
            <a:chExt cx="2501700" cy="1353953"/>
          </a:xfrm>
        </p:grpSpPr>
        <p:sp>
          <p:nvSpPr>
            <p:cNvPr id="337" name="Google Shape;337;p30"/>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0"/>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9" name="Google Shape;339;p30"/>
          <p:cNvSpPr txBox="1">
            <a:spLocks noGrp="1"/>
          </p:cNvSpPr>
          <p:nvPr>
            <p:ph type="title"/>
          </p:nvPr>
        </p:nvSpPr>
        <p:spPr>
          <a:xfrm>
            <a:off x="3464303" y="2100042"/>
            <a:ext cx="2238300" cy="43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000"/>
              <a:t>UNICEP Organization</a:t>
            </a:r>
            <a:endParaRPr sz="1000"/>
          </a:p>
        </p:txBody>
      </p:sp>
      <p:sp>
        <p:nvSpPr>
          <p:cNvPr id="340" name="Google Shape;340;p30"/>
          <p:cNvSpPr txBox="1">
            <a:spLocks noGrp="1"/>
          </p:cNvSpPr>
          <p:nvPr>
            <p:ph type="body" idx="4294967295"/>
          </p:nvPr>
        </p:nvSpPr>
        <p:spPr>
          <a:xfrm>
            <a:off x="3464303" y="2454019"/>
            <a:ext cx="2238300" cy="649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800"/>
              <a:t>After the success in addressing mental health issues within the church, UNICEP plans to create community  teams led by psychologists to work alongside the government’s mental health centers. </a:t>
            </a:r>
            <a:endParaRPr sz="800"/>
          </a:p>
        </p:txBody>
      </p:sp>
      <p:grpSp>
        <p:nvGrpSpPr>
          <p:cNvPr id="341" name="Google Shape;341;p30"/>
          <p:cNvGrpSpPr/>
          <p:nvPr/>
        </p:nvGrpSpPr>
        <p:grpSpPr>
          <a:xfrm>
            <a:off x="5832591" y="3274596"/>
            <a:ext cx="2501700" cy="1353953"/>
            <a:chOff x="830400" y="3274596"/>
            <a:chExt cx="2501700" cy="1353953"/>
          </a:xfrm>
        </p:grpSpPr>
        <p:sp>
          <p:nvSpPr>
            <p:cNvPr id="342" name="Google Shape;342;p30"/>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0"/>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4" name="Google Shape;344;p30"/>
          <p:cNvSpPr txBox="1">
            <a:spLocks noGrp="1"/>
          </p:cNvSpPr>
          <p:nvPr>
            <p:ph type="title"/>
          </p:nvPr>
        </p:nvSpPr>
        <p:spPr>
          <a:xfrm>
            <a:off x="5960978" y="3455478"/>
            <a:ext cx="2238300" cy="43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000"/>
              <a:t>Integrative Spiritual and Psychological Perspective</a:t>
            </a:r>
            <a:endParaRPr sz="1000"/>
          </a:p>
        </p:txBody>
      </p:sp>
      <p:sp>
        <p:nvSpPr>
          <p:cNvPr id="345" name="Google Shape;345;p30"/>
          <p:cNvSpPr txBox="1">
            <a:spLocks noGrp="1"/>
          </p:cNvSpPr>
          <p:nvPr>
            <p:ph type="body" idx="4294967295"/>
          </p:nvPr>
        </p:nvSpPr>
        <p:spPr>
          <a:xfrm>
            <a:off x="5960978" y="3809455"/>
            <a:ext cx="2238300" cy="649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GB" sz="800"/>
              <a:t>Church leaders plan to continue monthly mental health trainings with an  integrative perspective inviting local psychologists and international mental health professionals.</a:t>
            </a:r>
            <a:endParaRPr sz="800"/>
          </a:p>
        </p:txBody>
      </p:sp>
      <p:sp>
        <p:nvSpPr>
          <p:cNvPr id="346" name="Google Shape;346;p30"/>
          <p:cNvSpPr txBox="1"/>
          <p:nvPr/>
        </p:nvSpPr>
        <p:spPr>
          <a:xfrm>
            <a:off x="830400" y="2125500"/>
            <a:ext cx="2501100" cy="1262100"/>
          </a:xfrm>
          <a:prstGeom prst="rect">
            <a:avLst/>
          </a:prstGeom>
          <a:solidFill>
            <a:schemeClr val="dk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p:txBody>
      </p:sp>
      <p:sp>
        <p:nvSpPr>
          <p:cNvPr id="347" name="Google Shape;347;p30"/>
          <p:cNvSpPr txBox="1"/>
          <p:nvPr/>
        </p:nvSpPr>
        <p:spPr>
          <a:xfrm>
            <a:off x="5829575" y="2125500"/>
            <a:ext cx="2501100" cy="1262100"/>
          </a:xfrm>
          <a:prstGeom prst="rect">
            <a:avLst/>
          </a:prstGeom>
          <a:solidFill>
            <a:schemeClr val="accent3"/>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p:txBody>
      </p:sp>
      <p:sp>
        <p:nvSpPr>
          <p:cNvPr id="348" name="Google Shape;348;p30"/>
          <p:cNvSpPr txBox="1"/>
          <p:nvPr/>
        </p:nvSpPr>
        <p:spPr>
          <a:xfrm>
            <a:off x="3332850" y="3387600"/>
            <a:ext cx="2501100" cy="1262100"/>
          </a:xfrm>
          <a:prstGeom prst="rect">
            <a:avLst/>
          </a:prstGeom>
          <a:solidFill>
            <a:schemeClr val="accen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a:p>
            <a:pPr marL="0" lvl="0" indent="0" algn="l" rtl="0">
              <a:spcBef>
                <a:spcPts val="0"/>
              </a:spcBef>
              <a:spcAft>
                <a:spcPts val="0"/>
              </a:spcAft>
              <a:buNone/>
            </a:pPr>
            <a:endParaRPr>
              <a:latin typeface="Lato"/>
              <a:ea typeface="Lato"/>
              <a:cs typeface="Lato"/>
              <a:sym typeface="Lato"/>
            </a:endParaRPr>
          </a:p>
        </p:txBody>
      </p:sp>
      <p:pic>
        <p:nvPicPr>
          <p:cNvPr id="349" name="Google Shape;349;p30"/>
          <p:cNvPicPr preferRelativeResize="0"/>
          <p:nvPr/>
        </p:nvPicPr>
        <p:blipFill>
          <a:blip r:embed="rId3">
            <a:alphaModFix/>
          </a:blip>
          <a:stretch>
            <a:fillRect/>
          </a:stretch>
        </p:blipFill>
        <p:spPr>
          <a:xfrm>
            <a:off x="1055269" y="2210400"/>
            <a:ext cx="2021130" cy="1072250"/>
          </a:xfrm>
          <a:prstGeom prst="rect">
            <a:avLst/>
          </a:prstGeom>
          <a:noFill/>
          <a:ln w="9525" cap="flat" cmpd="sng">
            <a:solidFill>
              <a:srgbClr val="999999"/>
            </a:solidFill>
            <a:prstDash val="solid"/>
            <a:round/>
            <a:headEnd type="none" w="sm" len="sm"/>
            <a:tailEnd type="none" w="sm" len="sm"/>
          </a:ln>
        </p:spPr>
      </p:pic>
      <p:pic>
        <p:nvPicPr>
          <p:cNvPr id="350" name="Google Shape;350;p30"/>
          <p:cNvPicPr preferRelativeResize="0"/>
          <p:nvPr/>
        </p:nvPicPr>
        <p:blipFill>
          <a:blip r:embed="rId4">
            <a:alphaModFix/>
          </a:blip>
          <a:stretch>
            <a:fillRect/>
          </a:stretch>
        </p:blipFill>
        <p:spPr>
          <a:xfrm>
            <a:off x="6112950" y="2220425"/>
            <a:ext cx="1934350" cy="1072250"/>
          </a:xfrm>
          <a:prstGeom prst="rect">
            <a:avLst/>
          </a:prstGeom>
          <a:noFill/>
          <a:ln w="9525" cap="flat" cmpd="sng">
            <a:solidFill>
              <a:srgbClr val="666666"/>
            </a:solidFill>
            <a:prstDash val="solid"/>
            <a:round/>
            <a:headEnd type="none" w="sm" len="sm"/>
            <a:tailEnd type="none" w="sm" len="sm"/>
          </a:ln>
        </p:spPr>
      </p:pic>
      <p:pic>
        <p:nvPicPr>
          <p:cNvPr id="351" name="Google Shape;351;p30"/>
          <p:cNvPicPr preferRelativeResize="0"/>
          <p:nvPr/>
        </p:nvPicPr>
        <p:blipFill rotWithShape="1">
          <a:blip r:embed="rId5">
            <a:alphaModFix/>
          </a:blip>
          <a:srcRect t="11000"/>
          <a:stretch/>
        </p:blipFill>
        <p:spPr>
          <a:xfrm>
            <a:off x="3648375" y="3524250"/>
            <a:ext cx="1934352" cy="954324"/>
          </a:xfrm>
          <a:prstGeom prst="rect">
            <a:avLst/>
          </a:prstGeom>
          <a:noFill/>
          <a:ln w="9525" cap="flat" cmpd="sng">
            <a:solidFill>
              <a:srgbClr val="999999"/>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355"/>
        <p:cNvGrpSpPr/>
        <p:nvPr/>
      </p:nvGrpSpPr>
      <p:grpSpPr>
        <a:xfrm>
          <a:off x="0" y="0"/>
          <a:ext cx="0" cy="0"/>
          <a:chOff x="0" y="0"/>
          <a:chExt cx="0" cy="0"/>
        </a:xfrm>
      </p:grpSpPr>
      <p:sp>
        <p:nvSpPr>
          <p:cNvPr id="356" name="Google Shape;356;p31"/>
          <p:cNvSpPr txBox="1">
            <a:spLocks noGrp="1"/>
          </p:cNvSpPr>
          <p:nvPr>
            <p:ph type="title"/>
          </p:nvPr>
        </p:nvSpPr>
        <p:spPr>
          <a:xfrm>
            <a:off x="812750" y="739375"/>
            <a:ext cx="7010100" cy="35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500"/>
              <a:t>A final thought</a:t>
            </a:r>
            <a:endParaRPr sz="1500"/>
          </a:p>
        </p:txBody>
      </p:sp>
      <p:sp>
        <p:nvSpPr>
          <p:cNvPr id="357" name="Google Shape;357;p31"/>
          <p:cNvSpPr txBox="1">
            <a:spLocks noGrp="1"/>
          </p:cNvSpPr>
          <p:nvPr>
            <p:ph type="body" idx="4294967295"/>
          </p:nvPr>
        </p:nvSpPr>
        <p:spPr>
          <a:xfrm>
            <a:off x="729450" y="1749350"/>
            <a:ext cx="7470600" cy="2628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2300" dirty="0">
                <a:solidFill>
                  <a:srgbClr val="FFFFFF"/>
                </a:solidFill>
              </a:rPr>
              <a:t>This experience allowed first year CES  doctoral students (including now Dr. Luna and Dr. Bearden) to use their profession to promote wellness in the Peruvian evangelical church and model Christian leadership with cultural sensitivity.   </a:t>
            </a:r>
            <a:endParaRPr sz="2100" dirty="0">
              <a:solidFill>
                <a:srgbClr val="FFFFFF"/>
              </a:solidFill>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854</Words>
  <Application>Microsoft Macintosh PowerPoint</Application>
  <PresentationFormat>On-screen Show (16:9)</PresentationFormat>
  <Paragraphs>86</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Roboto</vt:lpstr>
      <vt:lpstr>Raleway</vt:lpstr>
      <vt:lpstr>Lato</vt:lpstr>
      <vt:lpstr>Arial</vt:lpstr>
      <vt:lpstr>Streamline</vt:lpstr>
      <vt:lpstr>Psychoeducational Program Peru in times of COVID-19</vt:lpstr>
      <vt:lpstr>Overview</vt:lpstr>
      <vt:lpstr>Important Facts about this Program</vt:lpstr>
      <vt:lpstr>Background </vt:lpstr>
      <vt:lpstr>Psychoeducational Program Timeline January to April 2021 </vt:lpstr>
      <vt:lpstr>Cultural Sensitivity  </vt:lpstr>
      <vt:lpstr>Psychoeducational Curricula 01</vt:lpstr>
      <vt:lpstr>Research 02</vt:lpstr>
      <vt:lpstr>Program Participants 03</vt:lpstr>
      <vt:lpstr>Testimony Ruth Chacca</vt:lpstr>
      <vt:lpstr>Testimony Judith Ucharima</vt:lpstr>
      <vt:lpstr>04 Psychoeducational Program Outcome  </vt:lpstr>
      <vt:lpstr>A final thought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Violeta Luna</cp:lastModifiedBy>
  <cp:revision>2</cp:revision>
  <dcterms:modified xsi:type="dcterms:W3CDTF">2026-08-18T21:42:39Z</dcterms:modified>
</cp:coreProperties>
</file>